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8" r:id="rId32"/>
    <p:sldId id="289" r:id="rId33"/>
    <p:sldId id="290" r:id="rId34"/>
    <p:sldId id="291" r:id="rId35"/>
    <p:sldId id="287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3" autoAdjust="0"/>
    <p:restoredTop sz="94660"/>
  </p:normalViewPr>
  <p:slideViewPr>
    <p:cSldViewPr snapToGrid="0">
      <p:cViewPr>
        <p:scale>
          <a:sx n="46" d="100"/>
          <a:sy n="46" d="100"/>
        </p:scale>
        <p:origin x="75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2725-66E5-44AB-87E4-65161DCC2081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982742A-1255-415E-9CAC-094F86E2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98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2725-66E5-44AB-87E4-65161DCC2081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82742A-1255-415E-9CAC-094F86E2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548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2725-66E5-44AB-87E4-65161DCC2081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82742A-1255-415E-9CAC-094F86E28E3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053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2725-66E5-44AB-87E4-65161DCC2081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82742A-1255-415E-9CAC-094F86E2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18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2725-66E5-44AB-87E4-65161DCC2081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82742A-1255-415E-9CAC-094F86E28E3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1098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2725-66E5-44AB-87E4-65161DCC2081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82742A-1255-415E-9CAC-094F86E2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286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2725-66E5-44AB-87E4-65161DCC2081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42A-1255-415E-9CAC-094F86E2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8661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2725-66E5-44AB-87E4-65161DCC2081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42A-1255-415E-9CAC-094F86E2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582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2725-66E5-44AB-87E4-65161DCC2081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42A-1255-415E-9CAC-094F86E2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904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2725-66E5-44AB-87E4-65161DCC2081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82742A-1255-415E-9CAC-094F86E2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33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2725-66E5-44AB-87E4-65161DCC2081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982742A-1255-415E-9CAC-094F86E2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239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2725-66E5-44AB-87E4-65161DCC2081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982742A-1255-415E-9CAC-094F86E2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923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2725-66E5-44AB-87E4-65161DCC2081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42A-1255-415E-9CAC-094F86E2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064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2725-66E5-44AB-87E4-65161DCC2081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42A-1255-415E-9CAC-094F86E2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167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2725-66E5-44AB-87E4-65161DCC2081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42A-1255-415E-9CAC-094F86E2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08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2725-66E5-44AB-87E4-65161DCC2081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82742A-1255-415E-9CAC-094F86E2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69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E2725-66E5-44AB-87E4-65161DCC2081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982742A-1255-415E-9CAC-094F86E2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88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10131E-3E15-423C-B54D-BBB37F1512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ИЗГОТОВЛЕНИЕ ЗУБНЫХ ПРОТЕЗОВ С ПОМОЩЬЮ CAD/CAM-ТЕХНОЛОГИЙ В ОРТОПЕДИЧЕСКОЙ СТОМАТОЛОГИИ</a:t>
            </a:r>
          </a:p>
        </p:txBody>
      </p:sp>
    </p:spTree>
    <p:extLst>
      <p:ext uri="{BB962C8B-B14F-4D97-AF65-F5344CB8AC3E}">
        <p14:creationId xmlns:p14="http://schemas.microsoft.com/office/powerpoint/2010/main" val="1224345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7E7173-BE97-4AD0-8B78-E097F4FD9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FF0000"/>
                </a:solidFill>
              </a:rPr>
              <a:t>Этапы работы CAD/CAM-систем, которые необходимо использовать для изготовления зубных протезов с помощью данной технологии.</a:t>
            </a:r>
            <a:br>
              <a:rPr lang="ru-RU" sz="2700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DADE4B-6EAB-4BD4-A66D-D5B0CBA69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7450" y="2133600"/>
            <a:ext cx="9047162" cy="4305300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Получение информации об объекте. Это можно сделать с помощью </a:t>
            </a:r>
            <a:r>
              <a:rPr lang="ru-RU" sz="2400" dirty="0" err="1"/>
              <a:t>внутриротовой</a:t>
            </a:r>
            <a:r>
              <a:rPr lang="ru-RU" sz="2400" dirty="0"/>
              <a:t> камеры, стационарного сканера или контактного профилометра.</a:t>
            </a:r>
          </a:p>
          <a:p>
            <a:r>
              <a:rPr lang="ru-RU" sz="2400" dirty="0"/>
              <a:t>Обработка полученной информации компьютерной программой и перевод данных в систему координат.</a:t>
            </a:r>
          </a:p>
          <a:p>
            <a:r>
              <a:rPr lang="ru-RU" sz="2400" dirty="0"/>
              <a:t>Виртуальное моделирование реставраций в компьютере с помощью виртуального каталога и специального программного обеспечения.</a:t>
            </a:r>
          </a:p>
          <a:p>
            <a:r>
              <a:rPr lang="ru-RU" sz="2400" dirty="0"/>
              <a:t>Изготовление виртуально смоделированных реставраций с помощью фрезерного станка.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28925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EE17EE-C0C2-4E73-B596-27B20BA8A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5051" y="624110"/>
            <a:ext cx="9199562" cy="88084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ПОЛУЧЕНИЕ ОПТИЧЕСКОГО ОТТИСКА</a:t>
            </a:r>
            <a:br>
              <a:rPr lang="ru-RU" dirty="0">
                <a:solidFill>
                  <a:srgbClr val="FF0000"/>
                </a:solidFill>
              </a:rPr>
            </a:b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178408-F1BD-49FA-9AFB-2729C7F20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5050" y="1276350"/>
            <a:ext cx="9199562" cy="5181600"/>
          </a:xfrm>
        </p:spPr>
        <p:txBody>
          <a:bodyPr>
            <a:normAutofit fontScale="85000" lnSpcReduction="10000"/>
          </a:bodyPr>
          <a:lstStyle/>
          <a:p>
            <a:pPr marL="0" indent="457200">
              <a:buNone/>
            </a:pPr>
            <a:r>
              <a:rPr lang="ru-RU" sz="2800" dirty="0"/>
              <a:t>Для получения оптического оттиска с препарированного зуба или модели </a:t>
            </a:r>
            <a:r>
              <a:rPr lang="ru-RU" sz="2800" b="1" i="1" dirty="0">
                <a:solidFill>
                  <a:srgbClr val="FF0000"/>
                </a:solidFill>
              </a:rPr>
              <a:t>применяют </a:t>
            </a:r>
            <a:r>
              <a:rPr lang="ru-RU" sz="2800" b="1" i="1" dirty="0" err="1">
                <a:solidFill>
                  <a:srgbClr val="FF0000"/>
                </a:solidFill>
              </a:rPr>
              <a:t>внутриротовые</a:t>
            </a:r>
            <a:r>
              <a:rPr lang="ru-RU" sz="2800" b="1" i="1" dirty="0">
                <a:solidFill>
                  <a:srgbClr val="FF0000"/>
                </a:solidFill>
              </a:rPr>
              <a:t> камеры или стационарные сканеры</a:t>
            </a:r>
            <a:r>
              <a:rPr lang="ru-RU" sz="2800" dirty="0"/>
              <a:t>. </a:t>
            </a:r>
          </a:p>
          <a:p>
            <a:pPr marL="0" indent="457200">
              <a:buNone/>
            </a:pPr>
            <a:r>
              <a:rPr lang="ru-RU" sz="2800" b="1" i="1" dirty="0" err="1">
                <a:solidFill>
                  <a:srgbClr val="FF0000"/>
                </a:solidFill>
              </a:rPr>
              <a:t>Внутриротовая</a:t>
            </a:r>
            <a:r>
              <a:rPr lang="ru-RU" sz="2800" b="1" i="1" dirty="0">
                <a:solidFill>
                  <a:srgbClr val="FF0000"/>
                </a:solidFill>
              </a:rPr>
              <a:t> камера </a:t>
            </a:r>
            <a:r>
              <a:rPr lang="ru-RU" sz="2800" dirty="0"/>
              <a:t>предназначена для получения информации непосредственно из полости рта, и её применение позволяет исключить этапы снятия оттиска и отливки модели. Благодаря этому осуществляется принцип изготовления реставраций в одно посещение в присутствие пациента. </a:t>
            </a:r>
          </a:p>
          <a:p>
            <a:pPr marL="0" indent="457200">
              <a:buNone/>
            </a:pPr>
            <a:r>
              <a:rPr lang="ru-RU" sz="2800" b="1" i="1" dirty="0">
                <a:solidFill>
                  <a:srgbClr val="FF0000"/>
                </a:solidFill>
              </a:rPr>
              <a:t>При применении стационарного сканера </a:t>
            </a:r>
            <a:r>
              <a:rPr lang="ru-RU" sz="2800" dirty="0"/>
              <a:t>это преимущество теряется, однако появляется возможность существования централизованной лаборатории для изготовления CAD/CAM-реставраций</a:t>
            </a:r>
          </a:p>
        </p:txBody>
      </p:sp>
    </p:spTree>
    <p:extLst>
      <p:ext uri="{BB962C8B-B14F-4D97-AF65-F5344CB8AC3E}">
        <p14:creationId xmlns:p14="http://schemas.microsoft.com/office/powerpoint/2010/main" val="3729123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0083A-1031-4887-A715-0ED16F2E0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9350" y="704850"/>
            <a:ext cx="9085262" cy="5206372"/>
          </a:xfrm>
        </p:spPr>
        <p:txBody>
          <a:bodyPr>
            <a:normAutofit lnSpcReduction="10000"/>
          </a:bodyPr>
          <a:lstStyle/>
          <a:p>
            <a:pPr marL="0" indent="457200">
              <a:buNone/>
            </a:pPr>
            <a:r>
              <a:rPr lang="ru-RU" sz="2800" dirty="0"/>
              <a:t>Сканирование осуществляется </a:t>
            </a:r>
            <a:r>
              <a:rPr lang="ru-RU" sz="2800" b="1" i="1" dirty="0">
                <a:solidFill>
                  <a:srgbClr val="FF0000"/>
                </a:solidFill>
              </a:rPr>
              <a:t>при помощи лазерного излучения или поляризованного света</a:t>
            </a:r>
            <a:r>
              <a:rPr lang="ru-RU" sz="2800" dirty="0"/>
              <a:t>.</a:t>
            </a:r>
          </a:p>
          <a:p>
            <a:pPr marL="0" indent="457200">
              <a:buNone/>
            </a:pPr>
            <a:r>
              <a:rPr lang="ru-RU" sz="2800" dirty="0"/>
              <a:t>Преимущество современной коллинеарной технологии сканирования заключается в том, что падающий и отображённый лучи распространяются вдоль одной оси. Это </a:t>
            </a:r>
            <a:r>
              <a:rPr lang="ru-RU" sz="2800" dirty="0">
                <a:solidFill>
                  <a:srgbClr val="FF0000"/>
                </a:solidFill>
              </a:rPr>
              <a:t>исключает образование мёртвых зон</a:t>
            </a:r>
            <a:r>
              <a:rPr lang="ru-RU" sz="2800" dirty="0"/>
              <a:t>, т.е. затемнённых участков, однако </a:t>
            </a:r>
            <a:r>
              <a:rPr lang="ru-RU" sz="2800" dirty="0">
                <a:solidFill>
                  <a:srgbClr val="FF0000"/>
                </a:solidFill>
              </a:rPr>
              <a:t>затрудняет считывание информации с </a:t>
            </a:r>
            <a:r>
              <a:rPr lang="ru-RU" sz="2800" dirty="0" err="1">
                <a:solidFill>
                  <a:srgbClr val="FF0000"/>
                </a:solidFill>
              </a:rPr>
              <a:t>дивергирующих</a:t>
            </a:r>
            <a:r>
              <a:rPr lang="ru-RU" sz="2800" dirty="0">
                <a:solidFill>
                  <a:srgbClr val="FF0000"/>
                </a:solidFill>
              </a:rPr>
              <a:t> стенок из-за большого расстояния между сканируемыми точками.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20116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05B46D0-3FD6-48BA-8FE5-2B50D5197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4100" y="609600"/>
            <a:ext cx="9180512" cy="5301622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ru-RU" sz="2800" b="1" dirty="0">
                <a:solidFill>
                  <a:srgbClr val="FF0000"/>
                </a:solidFill>
              </a:rPr>
              <a:t>При увеличении глубины сканирования происходит рассеивание луча</a:t>
            </a:r>
            <a:r>
              <a:rPr lang="ru-RU" sz="2800" dirty="0"/>
              <a:t>, что ухудшает точность изображения. </a:t>
            </a:r>
          </a:p>
          <a:p>
            <a:pPr marL="0" indent="457200">
              <a:buNone/>
            </a:pPr>
            <a:r>
              <a:rPr lang="ru-RU" sz="2800" dirty="0"/>
              <a:t>В современных оптических системах, применяемых в стоматологии, глубина сканирования достигает 1 см. При этом камера должна быть максимально приближена к зубу.</a:t>
            </a:r>
          </a:p>
          <a:p>
            <a:pPr marL="0" indent="457200">
              <a:buNone/>
            </a:pPr>
            <a:r>
              <a:rPr lang="ru-RU" sz="2800" b="1" dirty="0"/>
              <a:t>Чтобы повысить качество </a:t>
            </a:r>
            <a:r>
              <a:rPr lang="ru-RU" sz="2800" dirty="0"/>
              <a:t>оптического оттиска, лучше </a:t>
            </a:r>
            <a:r>
              <a:rPr lang="ru-RU" sz="2800" b="1" dirty="0"/>
              <a:t>выполнять снимки в нескольких проекциях</a:t>
            </a:r>
            <a:r>
              <a:rPr lang="ru-RU" sz="2800" dirty="0"/>
              <a:t>. С этой точки зрения </a:t>
            </a:r>
            <a:r>
              <a:rPr lang="ru-RU" sz="2800" b="1" dirty="0"/>
              <a:t>удобнее использовать стационарный сканер.</a:t>
            </a:r>
          </a:p>
        </p:txBody>
      </p:sp>
    </p:spTree>
    <p:extLst>
      <p:ext uri="{BB962C8B-B14F-4D97-AF65-F5344CB8AC3E}">
        <p14:creationId xmlns:p14="http://schemas.microsoft.com/office/powerpoint/2010/main" val="1766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0552D11-08EB-413A-8824-D837BF88B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0" y="476250"/>
            <a:ext cx="9658350" cy="5905500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ru-RU" sz="2800" b="1" dirty="0"/>
              <a:t>При сканировании рабочей поверхности модели </a:t>
            </a:r>
            <a:r>
              <a:rPr lang="ru-RU" sz="2800" dirty="0"/>
              <a:t>площадь рабочей поверхности сканирующей головки должна быть </a:t>
            </a:r>
            <a:r>
              <a:rPr lang="ru-RU" sz="2800" b="1" i="1" dirty="0">
                <a:solidFill>
                  <a:srgbClr val="FF0000"/>
                </a:solidFill>
              </a:rPr>
              <a:t>больше</a:t>
            </a:r>
            <a:r>
              <a:rPr lang="ru-RU" sz="2800" dirty="0"/>
              <a:t> площади проекции исследуемого объекта. </a:t>
            </a:r>
          </a:p>
          <a:p>
            <a:pPr marL="0" indent="457200">
              <a:buNone/>
            </a:pPr>
            <a:r>
              <a:rPr lang="ru-RU" sz="2800" dirty="0"/>
              <a:t>Это достаточно легко определить с помощью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дифракционной решётки</a:t>
            </a:r>
            <a:r>
              <a:rPr lang="ru-RU" sz="2800" dirty="0"/>
              <a:t>, вмонтированной в камеру. Она проецирует на зуб несколько параллельных полос. Реставрация моделируется как совокупность поперечных сечений для ряда продольных координат.</a:t>
            </a:r>
          </a:p>
        </p:txBody>
      </p:sp>
    </p:spTree>
    <p:extLst>
      <p:ext uri="{BB962C8B-B14F-4D97-AF65-F5344CB8AC3E}">
        <p14:creationId xmlns:p14="http://schemas.microsoft.com/office/powerpoint/2010/main" val="1379150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C052853-39FF-4DB1-AF12-D5643386A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250" y="723900"/>
            <a:ext cx="9123362" cy="5187322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ru-RU" sz="3200" i="1" dirty="0">
                <a:solidFill>
                  <a:srgbClr val="FF0000"/>
                </a:solidFill>
              </a:rPr>
              <a:t>При получении оптического оттиска </a:t>
            </a:r>
            <a:r>
              <a:rPr lang="ru-RU" sz="3200" dirty="0"/>
              <a:t>в полости рта существуют определённые клинические особенности, которые следует учитывать при работе с </a:t>
            </a:r>
            <a:r>
              <a:rPr lang="ru-RU" sz="3200" dirty="0" err="1"/>
              <a:t>внутриротовой</a:t>
            </a:r>
            <a:r>
              <a:rPr lang="ru-RU" sz="3200" dirty="0"/>
              <a:t> камерой. Прежде всего они связаны </a:t>
            </a:r>
            <a:r>
              <a:rPr lang="ru-RU" sz="3200" b="1" dirty="0">
                <a:solidFill>
                  <a:srgbClr val="FF0000"/>
                </a:solidFill>
              </a:rPr>
              <a:t>с дрожанием руки в процессе получения оттиска (снимка) и сложностью правильного позиционирования камеры по отношению к объекту.</a:t>
            </a:r>
          </a:p>
        </p:txBody>
      </p:sp>
    </p:spTree>
    <p:extLst>
      <p:ext uri="{BB962C8B-B14F-4D97-AF65-F5344CB8AC3E}">
        <p14:creationId xmlns:p14="http://schemas.microsoft.com/office/powerpoint/2010/main" val="5304296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78AD1C9-76EE-4A90-9592-A856A7020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0750" y="400050"/>
            <a:ext cx="9256712" cy="6057900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ru-RU" sz="2800" dirty="0"/>
              <a:t>В этой связи большое значение имеет </a:t>
            </a:r>
            <a:r>
              <a:rPr lang="ru-RU" sz="2800" b="1" dirty="0"/>
              <a:t>освещение объекта. </a:t>
            </a:r>
            <a:r>
              <a:rPr lang="ru-RU" sz="2800" dirty="0"/>
              <a:t>Оно не зависит от проекции полос, так как при дрожании руки полосы могут размываться. </a:t>
            </a:r>
          </a:p>
          <a:p>
            <a:pPr marL="0" indent="457200">
              <a:buNone/>
            </a:pPr>
            <a:r>
              <a:rPr lang="ru-RU" sz="2800" dirty="0"/>
              <a:t>Кроме того, важен </a:t>
            </a:r>
            <a:r>
              <a:rPr lang="ru-RU" sz="2800" b="1" dirty="0"/>
              <a:t>вид освещения</a:t>
            </a:r>
            <a:r>
              <a:rPr lang="ru-RU" sz="2800" dirty="0"/>
              <a:t>: </a:t>
            </a:r>
            <a:r>
              <a:rPr lang="ru-RU" sz="2800" i="1" dirty="0">
                <a:solidFill>
                  <a:srgbClr val="FF0000"/>
                </a:solidFill>
              </a:rPr>
              <a:t>постоянное или импульсное. </a:t>
            </a:r>
          </a:p>
          <a:p>
            <a:pPr marL="0" indent="457200">
              <a:buNone/>
            </a:pPr>
            <a:r>
              <a:rPr lang="ru-RU" sz="2800" dirty="0"/>
              <a:t>Импульсное освещение позволяет нивелировать отрицательные эффекты дрожания руки в большей степени, чем постоянное освещение. </a:t>
            </a:r>
          </a:p>
          <a:p>
            <a:pPr marL="0" indent="457200">
              <a:buNone/>
            </a:pPr>
            <a:r>
              <a:rPr lang="ru-RU" sz="2800" dirty="0"/>
              <a:t>Для получения качественного оптического оттиска желательно также максимально сократить время съёмки.</a:t>
            </a:r>
          </a:p>
        </p:txBody>
      </p:sp>
    </p:spTree>
    <p:extLst>
      <p:ext uri="{BB962C8B-B14F-4D97-AF65-F5344CB8AC3E}">
        <p14:creationId xmlns:p14="http://schemas.microsoft.com/office/powerpoint/2010/main" val="373892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FD635E2-43AF-4853-8091-69EACAC0F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2200" y="723900"/>
            <a:ext cx="9142412" cy="5187322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ru-RU" sz="2800" dirty="0"/>
              <a:t>Важнейшим условием получения качественного оптического оттиска является </a:t>
            </a:r>
            <a:r>
              <a:rPr lang="ru-RU" sz="2800" b="1" dirty="0"/>
              <a:t>правильное ОП с учётом оптических возможностей камеры или сканера. </a:t>
            </a:r>
          </a:p>
          <a:p>
            <a:pPr marL="0" indent="457200">
              <a:buNone/>
            </a:pPr>
            <a:r>
              <a:rPr lang="ru-RU" sz="2800" dirty="0"/>
              <a:t>Перед снятием оптического оттиска, для снижения </a:t>
            </a:r>
            <a:r>
              <a:rPr lang="ru-RU" sz="2800" dirty="0" err="1"/>
              <a:t>бликования</a:t>
            </a:r>
            <a:r>
              <a:rPr lang="ru-RU" sz="2800" dirty="0"/>
              <a:t>, поверхность объекта съёмки </a:t>
            </a:r>
            <a:r>
              <a:rPr lang="ru-RU" sz="2800" i="1" dirty="0">
                <a:solidFill>
                  <a:srgbClr val="FF0000"/>
                </a:solidFill>
              </a:rPr>
              <a:t>покрывают водным раствором </a:t>
            </a:r>
            <a:r>
              <a:rPr lang="ru-RU" sz="2800" i="1" dirty="0" err="1">
                <a:solidFill>
                  <a:srgbClr val="FF0000"/>
                </a:solidFill>
              </a:rPr>
              <a:t>полисорбата</a:t>
            </a:r>
            <a:r>
              <a:rPr lang="ru-RU" sz="2800" i="1" dirty="0">
                <a:solidFill>
                  <a:srgbClr val="FF0000"/>
                </a:solidFill>
              </a:rPr>
              <a:t> для равномерной адгезии последующего антибликового слоя</a:t>
            </a:r>
            <a:r>
              <a:rPr lang="ru-RU" sz="2800" dirty="0"/>
              <a:t>, а затем </a:t>
            </a:r>
            <a:r>
              <a:rPr lang="ru-RU" sz="2800" i="1" dirty="0">
                <a:solidFill>
                  <a:srgbClr val="FF0000"/>
                </a:solidFill>
              </a:rPr>
              <a:t>покрывают антибликовым слоем из порошка TiO</a:t>
            </a:r>
            <a:r>
              <a:rPr lang="ru-RU" sz="2800" i="1" baseline="-25000" dirty="0">
                <a:solidFill>
                  <a:srgbClr val="FF0000"/>
                </a:solidFill>
              </a:rPr>
              <a:t>2</a:t>
            </a:r>
            <a:r>
              <a:rPr lang="ru-RU" sz="2800" i="1" dirty="0">
                <a:solidFill>
                  <a:srgbClr val="FF0000"/>
                </a:solidFill>
              </a:rPr>
              <a:t> и снимают оптический оттиск.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679353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0EFB32B-F7F8-4978-81C0-91C44AF54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0612" y="857250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После оценки качества полученного оптического оттиска всю информацию о геометрических размерах объекта переводят в систему координат и обрабатывают с помощью компьютерной программы.</a:t>
            </a:r>
          </a:p>
        </p:txBody>
      </p:sp>
    </p:spTree>
    <p:extLst>
      <p:ext uri="{BB962C8B-B14F-4D97-AF65-F5344CB8AC3E}">
        <p14:creationId xmlns:p14="http://schemas.microsoft.com/office/powerpoint/2010/main" val="3822778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CC69DC-21B9-4B99-9EA6-D80DDC088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575" y="14786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Следующий этап изготовления CAD/CAM-реставраций - </a:t>
            </a:r>
            <a:r>
              <a:rPr lang="ru-RU" b="1" dirty="0">
                <a:solidFill>
                  <a:srgbClr val="FF0000"/>
                </a:solidFill>
              </a:rPr>
              <a:t>моделирование анатомической формы зуба.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285FFA-20B5-46FB-A523-721B7FED1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9575" y="2495550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Для этого можно использовать базу данных компьютерной программы, содержащую стандартные формы зубов, или каталог зубов, созданный индивидуально. Врач может создать и личный каталог зубов.</a:t>
            </a:r>
          </a:p>
        </p:txBody>
      </p:sp>
    </p:spTree>
    <p:extLst>
      <p:ext uri="{BB962C8B-B14F-4D97-AF65-F5344CB8AC3E}">
        <p14:creationId xmlns:p14="http://schemas.microsoft.com/office/powerpoint/2010/main" val="3006135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4D5727F-CA5C-4153-8596-0A78C920C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4412" y="933450"/>
            <a:ext cx="8915400" cy="377762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Перспективность CAD/CAM-технологии в стоматологии </a:t>
            </a:r>
            <a:r>
              <a:rPr lang="ru-RU" sz="3600" dirty="0"/>
              <a:t>заключается в том, что она позволяет изготовить конструкции зубных протезов в одно посещение, практически на глазах у пациента и при этом обойтись без зубного техника.</a:t>
            </a:r>
          </a:p>
        </p:txBody>
      </p:sp>
    </p:spTree>
    <p:extLst>
      <p:ext uri="{BB962C8B-B14F-4D97-AF65-F5344CB8AC3E}">
        <p14:creationId xmlns:p14="http://schemas.microsoft.com/office/powerpoint/2010/main" val="2984132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F0CD340-F187-4BD3-95EC-81F73602F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0612" y="1123950"/>
            <a:ext cx="8915400" cy="37776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/>
              <a:t>Оптимальным вариантом моделирования анатомической формы зуба является использование в качестве шаблона модели исходной ситуации до разрушения или препарирования либо симметрично расположенного зуба с задействованием функции зеркального отражения.</a:t>
            </a:r>
          </a:p>
        </p:txBody>
      </p:sp>
    </p:spTree>
    <p:extLst>
      <p:ext uri="{BB962C8B-B14F-4D97-AF65-F5344CB8AC3E}">
        <p14:creationId xmlns:p14="http://schemas.microsoft.com/office/powerpoint/2010/main" val="36545521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EA039F5-B21E-4B7E-83C4-DF9EF4220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6812" y="1200150"/>
            <a:ext cx="9012238" cy="4457700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ru-RU" sz="2800" b="1" dirty="0"/>
              <a:t>В различных CAD/CAM-системах индивидуализация формы зуба происходит по-разному. </a:t>
            </a:r>
          </a:p>
          <a:p>
            <a:pPr marL="0" indent="457200">
              <a:buNone/>
            </a:pPr>
            <a:r>
              <a:rPr lang="ru-RU" sz="2800" dirty="0"/>
              <a:t>В современных системах существует функция автоматической подгонки края реставрации к линии препарирования зуба. Подгонка может осуществляться и вручную.</a:t>
            </a:r>
          </a:p>
          <a:p>
            <a:pPr marL="0" indent="457200">
              <a:buNone/>
            </a:pPr>
            <a:r>
              <a:rPr lang="ru-RU" sz="2800" dirty="0"/>
              <a:t>Регулировке поддаётся также плотность проксимальных и </a:t>
            </a:r>
            <a:r>
              <a:rPr lang="ru-RU" sz="2800" dirty="0" err="1"/>
              <a:t>окклюзионных</a:t>
            </a:r>
            <a:r>
              <a:rPr lang="ru-RU" sz="2800" dirty="0"/>
              <a:t> контактов.</a:t>
            </a:r>
          </a:p>
        </p:txBody>
      </p:sp>
    </p:spTree>
    <p:extLst>
      <p:ext uri="{BB962C8B-B14F-4D97-AF65-F5344CB8AC3E}">
        <p14:creationId xmlns:p14="http://schemas.microsoft.com/office/powerpoint/2010/main" val="13180610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2015C14-023D-4809-992F-F2EB2FFA0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1062" y="438150"/>
            <a:ext cx="8915400" cy="5848350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ru-RU" sz="2800" dirty="0"/>
              <a:t>При этом в базу данных заложены параметры толщины реставрации в зависимости от материала изготовления. </a:t>
            </a:r>
          </a:p>
          <a:p>
            <a:pPr marL="0" indent="457200">
              <a:buNone/>
            </a:pPr>
            <a:r>
              <a:rPr lang="ru-RU" sz="2800" b="1" u="sng" dirty="0"/>
              <a:t>В случае моделирования </a:t>
            </a:r>
            <a:r>
              <a:rPr lang="ru-RU" sz="2800" dirty="0"/>
              <a:t>каркасов коронок, вместо анатомической формы зуба задают толщину реставрации соответственно выбранному для её изготовления материалу.</a:t>
            </a:r>
          </a:p>
          <a:p>
            <a:pPr marL="0" indent="457200">
              <a:buNone/>
            </a:pPr>
            <a:r>
              <a:rPr lang="ru-RU" sz="2800" dirty="0"/>
              <a:t>При моделировании при помощи программного обеспечения каркасов мостовидных протезов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задают форму и пространственное положение промежуточной части.</a:t>
            </a:r>
          </a:p>
        </p:txBody>
      </p:sp>
    </p:spTree>
    <p:extLst>
      <p:ext uri="{BB962C8B-B14F-4D97-AF65-F5344CB8AC3E}">
        <p14:creationId xmlns:p14="http://schemas.microsoft.com/office/powerpoint/2010/main" val="22156542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A5CC21-731C-4049-AECC-8C4B57610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b="1" i="1" dirty="0">
                <a:solidFill>
                  <a:srgbClr val="FF0000"/>
                </a:solidFill>
              </a:rPr>
              <a:t>Фрезерование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4B0D6C-DE1D-462E-8B40-641F5E25A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0" y="1695450"/>
            <a:ext cx="9409112" cy="4933950"/>
          </a:xfrm>
        </p:spPr>
        <p:txBody>
          <a:bodyPr>
            <a:normAutofit fontScale="92500" lnSpcReduction="10000"/>
          </a:bodyPr>
          <a:lstStyle/>
          <a:p>
            <a:pPr marL="0" indent="457200">
              <a:buNone/>
            </a:pPr>
            <a:r>
              <a:rPr lang="ru-RU" sz="2800" dirty="0"/>
              <a:t>Для фрезерования конструкции зубного протеза в станке зажимают стандартный блок материала, подобранный в зависимости от размера и длины конструкции. </a:t>
            </a:r>
          </a:p>
          <a:p>
            <a:pPr marL="0" indent="457200">
              <a:buNone/>
            </a:pPr>
            <a:r>
              <a:rPr lang="ru-RU" sz="2800" dirty="0"/>
              <a:t>Затем приступают к калибровке. Материал </a:t>
            </a:r>
            <a:r>
              <a:rPr lang="ru-RU" sz="2800" b="1" dirty="0"/>
              <a:t>обрабатывается алмазными или твердосплавными фрезами. </a:t>
            </a:r>
            <a:r>
              <a:rPr lang="ru-RU" sz="2800" dirty="0"/>
              <a:t>На старых аппаратах использовалось два диска, затем диск и фреза, а в настоящее время на новых аппаратах используются 2 фрезы. Минимальный диаметр фрезы 1 мм. </a:t>
            </a:r>
          </a:p>
          <a:p>
            <a:pPr marL="0" indent="457200">
              <a:buNone/>
            </a:pPr>
            <a:r>
              <a:rPr lang="ru-RU" sz="2800" dirty="0"/>
              <a:t>Это значит, что </a:t>
            </a:r>
            <a:r>
              <a:rPr lang="ru-RU" sz="2800" b="1" dirty="0"/>
              <a:t>толщина сканируемого зуба должна быть не менее 1,2 мм. </a:t>
            </a:r>
          </a:p>
        </p:txBody>
      </p:sp>
    </p:spTree>
    <p:extLst>
      <p:ext uri="{BB962C8B-B14F-4D97-AF65-F5344CB8AC3E}">
        <p14:creationId xmlns:p14="http://schemas.microsoft.com/office/powerpoint/2010/main" val="17912588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8E49BE7-4210-456F-9ED9-A9E2D3888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0162" y="666750"/>
            <a:ext cx="9031288" cy="5505450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ru-RU" sz="2800" dirty="0"/>
              <a:t>Фрезерование металла проводится твердосплавными фрезами, а остальных материалов - </a:t>
            </a:r>
            <a:r>
              <a:rPr lang="ru-RU" sz="2800" b="1" dirty="0">
                <a:solidFill>
                  <a:srgbClr val="FF0000"/>
                </a:solidFill>
              </a:rPr>
              <a:t>алмазными.</a:t>
            </a:r>
          </a:p>
          <a:p>
            <a:pPr marL="0" indent="457200">
              <a:buNone/>
            </a:pPr>
            <a:r>
              <a:rPr lang="ru-RU" sz="2800" i="1" dirty="0">
                <a:solidFill>
                  <a:srgbClr val="FF0000"/>
                </a:solidFill>
              </a:rPr>
              <a:t>Качество фрезерования зависит, в том числе, от количества осей вращения в станке. </a:t>
            </a:r>
            <a:r>
              <a:rPr lang="ru-RU" sz="2800" dirty="0"/>
              <a:t>В современных системах их насчитывается 4-5.</a:t>
            </a:r>
          </a:p>
          <a:p>
            <a:pPr marL="0" indent="457200">
              <a:buNone/>
            </a:pPr>
            <a:r>
              <a:rPr lang="ru-RU" sz="2800" dirty="0"/>
              <a:t>Использование </a:t>
            </a:r>
            <a:r>
              <a:rPr lang="ru-RU" sz="2800" i="1" dirty="0">
                <a:solidFill>
                  <a:srgbClr val="FF0000"/>
                </a:solidFill>
              </a:rPr>
              <a:t>водяного охлаждения или масляной смазки </a:t>
            </a:r>
            <a:r>
              <a:rPr lang="ru-RU" sz="2800" dirty="0"/>
              <a:t>в процессе вытачивания реставрации позволяет одновременно осаждать взвесь частиц материала в воздухе, охлаждать реставрацию и смазывать рабочую поверхность.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154623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D58ECE-8518-4DE9-BF41-129856268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2200" y="547910"/>
            <a:ext cx="9138699" cy="880840"/>
          </a:xfrm>
        </p:spPr>
        <p:txBody>
          <a:bodyPr>
            <a:normAutofit/>
          </a:bodyPr>
          <a:lstStyle/>
          <a:p>
            <a:pPr algn="ctr"/>
            <a:r>
              <a:rPr lang="ru-RU" sz="4400" b="1" i="1" dirty="0">
                <a:solidFill>
                  <a:srgbClr val="FF0000"/>
                </a:solidFill>
              </a:rPr>
              <a:t>Лазерное спекание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C26252-E6CA-4823-8E54-D5F55692E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3650" y="1428750"/>
            <a:ext cx="8970962" cy="4482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i="1" dirty="0"/>
              <a:t> </a:t>
            </a:r>
            <a:r>
              <a:rPr lang="ru-RU" sz="3200" dirty="0"/>
              <a:t>В настоящее время используют принцип </a:t>
            </a:r>
            <a:r>
              <a:rPr lang="ru-RU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лазерного спекания порошка металла.</a:t>
            </a:r>
            <a:r>
              <a:rPr lang="ru-RU" sz="3200" dirty="0"/>
              <a:t> Этот способ применяют при обработке хром-кобальтового сплава, так как его фрезерование связано с большим расходом фрез и времени. Механизм спекания подразумевает нанесение порошка металла на округлую пластинку.</a:t>
            </a:r>
          </a:p>
        </p:txBody>
      </p:sp>
    </p:spTree>
    <p:extLst>
      <p:ext uri="{BB962C8B-B14F-4D97-AF65-F5344CB8AC3E}">
        <p14:creationId xmlns:p14="http://schemas.microsoft.com/office/powerpoint/2010/main" val="4546189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00168A6-7D61-492A-915C-FB5717D22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0" y="857250"/>
            <a:ext cx="8932862" cy="50539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Виртуальная модель конструкции зубного протеза условно делится на 50 пластов, и соответственно каждому слою идёт спекание металлического порошка по принципу «здесь спекаем - здесь не спекаем», до полного спекания зубного протеза. По такому же принципу можно изготовить не только коронки и мостовидные протезы, но и </a:t>
            </a:r>
            <a:r>
              <a:rPr lang="ru-RU" sz="3200" dirty="0" err="1"/>
              <a:t>бюгельные</a:t>
            </a:r>
            <a:r>
              <a:rPr lang="ru-RU" sz="3200" dirty="0"/>
              <a:t> протезы.</a:t>
            </a:r>
          </a:p>
        </p:txBody>
      </p:sp>
    </p:spTree>
    <p:extLst>
      <p:ext uri="{BB962C8B-B14F-4D97-AF65-F5344CB8AC3E}">
        <p14:creationId xmlns:p14="http://schemas.microsoft.com/office/powerpoint/2010/main" val="39143788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ACE200-99A4-4ABA-ACB0-5FB91279B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8625" y="4336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sz="4900" b="1" i="1" dirty="0">
                <a:solidFill>
                  <a:srgbClr val="FF0000"/>
                </a:solidFill>
              </a:rPr>
              <a:t>Материалы:</a:t>
            </a:r>
            <a:br>
              <a:rPr lang="ru-RU" sz="4900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7AB9F4-8706-47B2-B3D5-9062CDC77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0" y="1352550"/>
            <a:ext cx="9218612" cy="5238750"/>
          </a:xfrm>
        </p:spPr>
        <p:txBody>
          <a:bodyPr>
            <a:normAutofit/>
          </a:bodyPr>
          <a:lstStyle/>
          <a:p>
            <a:r>
              <a:rPr lang="ru-RU" sz="2400" dirty="0"/>
              <a:t>диоксид циркония (Y-TZP ZrO</a:t>
            </a:r>
            <a:r>
              <a:rPr lang="ru-RU" sz="2400" baseline="-25000" dirty="0"/>
              <a:t>2</a:t>
            </a:r>
            <a:r>
              <a:rPr lang="ru-RU" sz="2400" dirty="0"/>
              <a:t> HIP), </a:t>
            </a:r>
            <a:r>
              <a:rPr lang="ru-RU" sz="2400" dirty="0" err="1"/>
              <a:t>Ti</a:t>
            </a:r>
            <a:r>
              <a:rPr lang="ru-RU" sz="2400" dirty="0"/>
              <a:t>, </a:t>
            </a:r>
            <a:r>
              <a:rPr lang="ru-RU" sz="2400" dirty="0" err="1"/>
              <a:t>Fu</a:t>
            </a:r>
            <a:r>
              <a:rPr lang="ru-RU" sz="2400" dirty="0"/>
              <a:t>;</a:t>
            </a:r>
          </a:p>
          <a:p>
            <a:r>
              <a:rPr lang="ru-RU" sz="2400" dirty="0"/>
              <a:t>оксид циркония (полностью спечённый и </a:t>
            </a:r>
            <a:r>
              <a:rPr lang="ru-RU" sz="2400" dirty="0" err="1"/>
              <a:t>полуспечённый</a:t>
            </a:r>
            <a:r>
              <a:rPr lang="ru-RU" sz="2400" dirty="0"/>
              <a:t>);</a:t>
            </a:r>
          </a:p>
          <a:p>
            <a:r>
              <a:rPr lang="ru-RU" sz="2400" dirty="0"/>
              <a:t>стеклокерамика (усадка после повторного обжига достигает 25%);</a:t>
            </a:r>
          </a:p>
          <a:p>
            <a:r>
              <a:rPr lang="ru-RU" sz="2400" dirty="0"/>
              <a:t>керамика;</a:t>
            </a:r>
          </a:p>
          <a:p>
            <a:r>
              <a:rPr lang="ru-RU" sz="2400" dirty="0"/>
              <a:t>композиты (для временных коронок);</a:t>
            </a:r>
          </a:p>
          <a:p>
            <a:r>
              <a:rPr lang="ru-RU" sz="2400" dirty="0" err="1"/>
              <a:t>хромкобальтовый</a:t>
            </a:r>
            <a:r>
              <a:rPr lang="ru-RU" sz="2400" dirty="0"/>
              <a:t> сплав, куда входят добавки марганца, вольфрама, молибдена, железа, кадмия;</a:t>
            </a:r>
          </a:p>
          <a:p>
            <a:r>
              <a:rPr lang="ru-RU" sz="2400" dirty="0"/>
              <a:t>сплавы титана;</a:t>
            </a:r>
          </a:p>
          <a:p>
            <a:r>
              <a:rPr lang="ru-RU" sz="2400" dirty="0"/>
              <a:t>титан и др.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32851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6822BE6-8D99-4B0F-A831-81E643B4A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0" y="742950"/>
            <a:ext cx="9066212" cy="5168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Таким образом, принципиальное различие материалов для изготовления зубных протезов по CAD/CAM-технологии заключается не только в химическом составе заготовок, но и в фазовом состоянии используемого материала.</a:t>
            </a:r>
          </a:p>
        </p:txBody>
      </p:sp>
    </p:spTree>
    <p:extLst>
      <p:ext uri="{BB962C8B-B14F-4D97-AF65-F5344CB8AC3E}">
        <p14:creationId xmlns:p14="http://schemas.microsoft.com/office/powerpoint/2010/main" val="24795355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920274-B506-463A-869A-03E680303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243110"/>
            <a:ext cx="8915400" cy="1738090"/>
          </a:xfrm>
        </p:spPr>
        <p:txBody>
          <a:bodyPr>
            <a:normAutofit/>
          </a:bodyPr>
          <a:lstStyle/>
          <a:p>
            <a:r>
              <a:rPr lang="ru-RU" sz="4000" b="1" i="1" dirty="0">
                <a:solidFill>
                  <a:srgbClr val="FF0000"/>
                </a:solidFill>
              </a:rPr>
              <a:t>CAD/CAM-реставрации при протезировании на имплантатах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CD0207-4110-473B-A33F-D1F1A602F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71650"/>
            <a:ext cx="9126537" cy="50863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dirty="0"/>
              <a:t>История современной дентальной имплантации насчитывает уже более 50 лет. Все началось, когда Ингвар </a:t>
            </a:r>
            <a:r>
              <a:rPr lang="ru-RU" sz="3200" dirty="0" err="1"/>
              <a:t>Бранемарк</a:t>
            </a:r>
            <a:r>
              <a:rPr lang="ru-RU" sz="3200" dirty="0"/>
              <a:t> в процессе изучения микроциркуляции в костной ткани при помощи титановой обсервационной камеры, внедрённой в витальную кость, обнаружил необычное сращение металла с костной тканью и сформулировал понятие </a:t>
            </a:r>
            <a:r>
              <a:rPr lang="ru-RU" sz="3200" dirty="0" err="1"/>
              <a:t>остеоинтеграции</a:t>
            </a:r>
            <a:r>
              <a:rPr lang="ru-RU" sz="3200" dirty="0"/>
              <a:t>. В дальнейшем он выработал основные принципы дентальной имплантации.</a:t>
            </a:r>
          </a:p>
        </p:txBody>
      </p:sp>
    </p:spTree>
    <p:extLst>
      <p:ext uri="{BB962C8B-B14F-4D97-AF65-F5344CB8AC3E}">
        <p14:creationId xmlns:p14="http://schemas.microsoft.com/office/powerpoint/2010/main" val="3691427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A9D4BDE-EAF9-4E5E-98D8-C43705456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5050" y="685800"/>
            <a:ext cx="9734550" cy="5924550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ru-RU" sz="3600" dirty="0"/>
              <a:t>Главное </a:t>
            </a:r>
            <a:r>
              <a:rPr lang="ru-RU" sz="3600" b="1" dirty="0">
                <a:solidFill>
                  <a:srgbClr val="FF0000"/>
                </a:solidFill>
              </a:rPr>
              <a:t>преимущество</a:t>
            </a:r>
            <a:r>
              <a:rPr lang="ru-RU" sz="3600" dirty="0"/>
              <a:t> данной методики заключено в способе обработки материала для реставрации - так называемая холодная обработка.</a:t>
            </a:r>
          </a:p>
          <a:p>
            <a:pPr marL="0" indent="457200">
              <a:buNone/>
            </a:pPr>
            <a:r>
              <a:rPr lang="ru-RU" sz="3600" b="1" dirty="0">
                <a:solidFill>
                  <a:srgbClr val="FF0000"/>
                </a:solidFill>
              </a:rPr>
              <a:t>Холодная обработка (фрезерование) </a:t>
            </a:r>
            <a:r>
              <a:rPr lang="ru-RU" sz="3600" dirty="0"/>
              <a:t>является более щадящей и позволяет сохранить заданные свойства материала неизменными.</a:t>
            </a:r>
          </a:p>
        </p:txBody>
      </p:sp>
    </p:spTree>
    <p:extLst>
      <p:ext uri="{BB962C8B-B14F-4D97-AF65-F5344CB8AC3E}">
        <p14:creationId xmlns:p14="http://schemas.microsoft.com/office/powerpoint/2010/main" val="30386582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F546F92-132C-40AC-AD08-0FFF1A8C3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2200" y="609600"/>
            <a:ext cx="9142412" cy="53016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600" dirty="0"/>
              <a:t>Первым этапом всегда является получение информации об объекте. Информация может быть получена как оптическим, так и тактильным методом, как, например, в системе «</a:t>
            </a:r>
            <a:r>
              <a:rPr lang="ru-RU" sz="3600" dirty="0" err="1"/>
              <a:t>Procera</a:t>
            </a:r>
            <a:r>
              <a:rPr lang="ru-RU" sz="3600" dirty="0"/>
              <a:t>». При наличии в системе </a:t>
            </a:r>
            <a:r>
              <a:rPr lang="ru-RU" sz="3600" dirty="0" err="1"/>
              <a:t>внутриротовой</a:t>
            </a:r>
            <a:r>
              <a:rPr lang="ru-RU" sz="3600" dirty="0"/>
              <a:t> камеры, как в системах «</a:t>
            </a:r>
            <a:r>
              <a:rPr lang="ru-RU" sz="3600" dirty="0" err="1"/>
              <a:t>Cerec</a:t>
            </a:r>
            <a:r>
              <a:rPr lang="ru-RU" sz="3600" dirty="0"/>
              <a:t>» и «</a:t>
            </a:r>
            <a:r>
              <a:rPr lang="ru-RU" sz="3600" dirty="0" err="1"/>
              <a:t>Duret</a:t>
            </a:r>
            <a:r>
              <a:rPr lang="ru-RU" sz="3600" dirty="0"/>
              <a:t>», эта информация может быть получена прямо из полости рта как с естественных, так и с искусственных опор.</a:t>
            </a:r>
          </a:p>
        </p:txBody>
      </p:sp>
    </p:spTree>
    <p:extLst>
      <p:ext uri="{BB962C8B-B14F-4D97-AF65-F5344CB8AC3E}">
        <p14:creationId xmlns:p14="http://schemas.microsoft.com/office/powerpoint/2010/main" val="42072862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9ACEAD1-E9CD-4B64-9B01-E6E68CECE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345" y="561109"/>
            <a:ext cx="9642764" cy="615141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200" dirty="0"/>
              <a:t>Процедура идентична изготовлению обычных восстановительных коронок на естественные зубы. Установленный в полости рта </a:t>
            </a:r>
            <a:r>
              <a:rPr lang="ru-RU" sz="3200" dirty="0" err="1"/>
              <a:t>абатмент</a:t>
            </a:r>
            <a:r>
              <a:rPr lang="ru-RU" sz="3200" dirty="0"/>
              <a:t> и окружающие его ткани покрывают антибликовым порошком, после чего получают оптический оттиск. Если используют имплантат с раздельной </a:t>
            </a:r>
            <a:r>
              <a:rPr lang="ru-RU" sz="3200" dirty="0" err="1"/>
              <a:t>супраструктурой</a:t>
            </a:r>
            <a:r>
              <a:rPr lang="ru-RU" sz="3200" dirty="0"/>
              <a:t>, то отверстие для винта в </a:t>
            </a:r>
            <a:r>
              <a:rPr lang="ru-RU" sz="3200" dirty="0" err="1"/>
              <a:t>абатменте</a:t>
            </a:r>
            <a:r>
              <a:rPr lang="ru-RU" sz="3200" dirty="0"/>
              <a:t> предварительно герметизируют. Второй снимок делают с целью регистрации </a:t>
            </a:r>
            <a:r>
              <a:rPr lang="ru-RU" sz="3200" dirty="0" err="1"/>
              <a:t>окклюзионных</a:t>
            </a:r>
            <a:r>
              <a:rPr lang="ru-RU" sz="3200" dirty="0"/>
              <a:t> контактов, после чего производят виртуальную моделировку реставрации, которая затем изготавливается в шлифовальном блоке.</a:t>
            </a:r>
          </a:p>
        </p:txBody>
      </p:sp>
    </p:spTree>
    <p:extLst>
      <p:ext uri="{BB962C8B-B14F-4D97-AF65-F5344CB8AC3E}">
        <p14:creationId xmlns:p14="http://schemas.microsoft.com/office/powerpoint/2010/main" val="29707670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D730EA2-A5B4-4E66-9357-9FFABB1E4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7672" y="1142999"/>
            <a:ext cx="9684328" cy="5204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Этот способ позволяет изготовить бескаркасную керамическую реставрацию в одно посещение.</a:t>
            </a:r>
          </a:p>
        </p:txBody>
      </p:sp>
    </p:spTree>
    <p:extLst>
      <p:ext uri="{BB962C8B-B14F-4D97-AF65-F5344CB8AC3E}">
        <p14:creationId xmlns:p14="http://schemas.microsoft.com/office/powerpoint/2010/main" val="8194035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5519C74-40ED-4836-8464-0B6D12BCF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873" y="394855"/>
            <a:ext cx="9301740" cy="62968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Другим вариантом изготовления ортопедической конструкции является непрямое сканирование при помощи стационарного сканера. После этого изготавливают модель с имплант-аналогами и подбирают </a:t>
            </a:r>
            <a:r>
              <a:rPr lang="ru-RU" sz="3600" dirty="0" err="1"/>
              <a:t>абатменты</a:t>
            </a:r>
            <a:r>
              <a:rPr lang="ru-RU" sz="3600" dirty="0"/>
              <a:t>. Готовую модель сканируют и приступают к изготовлению реставрации.</a:t>
            </a:r>
          </a:p>
        </p:txBody>
      </p:sp>
    </p:spTree>
    <p:extLst>
      <p:ext uri="{BB962C8B-B14F-4D97-AF65-F5344CB8AC3E}">
        <p14:creationId xmlns:p14="http://schemas.microsoft.com/office/powerpoint/2010/main" val="38777759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3A19A1D-8C3B-4B88-A232-2D34FB2DD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9745" y="561109"/>
            <a:ext cx="9384867" cy="5350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При использовании таких лабораторных систем, как «</a:t>
            </a:r>
            <a:r>
              <a:rPr lang="ru-RU" sz="3600" dirty="0" err="1"/>
              <a:t>Everest</a:t>
            </a:r>
            <a:r>
              <a:rPr lang="ru-RU" sz="3600" dirty="0"/>
              <a:t>», «</a:t>
            </a:r>
            <a:r>
              <a:rPr lang="ru-RU" sz="3600" dirty="0" err="1"/>
              <a:t>Cerec</a:t>
            </a:r>
            <a:r>
              <a:rPr lang="ru-RU" sz="3600" dirty="0"/>
              <a:t> </a:t>
            </a:r>
            <a:r>
              <a:rPr lang="ru-RU" sz="3600" dirty="0" err="1"/>
              <a:t>inLab</a:t>
            </a:r>
            <a:r>
              <a:rPr lang="ru-RU" sz="3600" dirty="0"/>
              <a:t>» и других, допускается изготовление каркасной керамики, в том числе мостовидных протезов.</a:t>
            </a:r>
          </a:p>
        </p:txBody>
      </p:sp>
    </p:spTree>
    <p:extLst>
      <p:ext uri="{BB962C8B-B14F-4D97-AF65-F5344CB8AC3E}">
        <p14:creationId xmlns:p14="http://schemas.microsoft.com/office/powerpoint/2010/main" val="32321602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D297138-87A1-406B-831C-98A1B80EA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5673" y="249382"/>
            <a:ext cx="10079182" cy="6442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FF0000"/>
                </a:solidFill>
              </a:rPr>
              <a:t>Третий вариант производства реставраций представляет </a:t>
            </a:r>
            <a:r>
              <a:rPr lang="ru-RU" sz="3200" dirty="0"/>
              <a:t>собой CAM-изготовление конструкций. Этап виртуальной моделировки в этом случае отсутствует, зато производится двойное сканирование. Вначале сканируют модель с </a:t>
            </a:r>
            <a:r>
              <a:rPr lang="ru-RU" sz="3200" dirty="0" err="1"/>
              <a:t>абатментом</a:t>
            </a:r>
            <a:r>
              <a:rPr lang="ru-RU" sz="3200" dirty="0"/>
              <a:t>, затем - восковую или пластмассовую реплику конструкции, выполненную по традиционной технологии в зуботехнической лаборатории. Далее реставрацию изготавливают в шлифовальном блоке.</a:t>
            </a:r>
          </a:p>
        </p:txBody>
      </p:sp>
    </p:spTree>
    <p:extLst>
      <p:ext uri="{BB962C8B-B14F-4D97-AF65-F5344CB8AC3E}">
        <p14:creationId xmlns:p14="http://schemas.microsoft.com/office/powerpoint/2010/main" val="6057194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3EDB599-7327-4F3C-BE7B-43B143463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8964" y="872836"/>
            <a:ext cx="9405648" cy="5038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Ещё несколько лет назад при оценке эффективности имплантации эстетические параметры вообще не принимались во внимание. Имели значение только степень </a:t>
            </a:r>
            <a:r>
              <a:rPr lang="ru-RU" sz="3600" dirty="0" err="1"/>
              <a:t>остеоинтеграции</a:t>
            </a:r>
            <a:r>
              <a:rPr lang="ru-RU" sz="3600" dirty="0"/>
              <a:t> и функциональность конструкций, изготовленных с опорой на имплантаты.</a:t>
            </a:r>
          </a:p>
        </p:txBody>
      </p:sp>
    </p:spTree>
    <p:extLst>
      <p:ext uri="{BB962C8B-B14F-4D97-AF65-F5344CB8AC3E}">
        <p14:creationId xmlns:p14="http://schemas.microsoft.com/office/powerpoint/2010/main" val="25260189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63DF88A-DAE6-40F5-A957-15AECD2A0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5381" y="311727"/>
            <a:ext cx="9476509" cy="6546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Однако в связи с ростом требований к эстетике всё чаще стали использовать индивидуальные </a:t>
            </a:r>
            <a:r>
              <a:rPr lang="ru-RU" sz="3600" dirty="0" err="1"/>
              <a:t>абатменты</a:t>
            </a:r>
            <a:r>
              <a:rPr lang="ru-RU" sz="3600" dirty="0"/>
              <a:t>, позволяющие учитывать особенности слизистой оболочки десны, направление оси имплантата, прикуса. С их помощью изготавливалось и изготавливается большое</a:t>
            </a:r>
            <a:r>
              <a:rPr lang="en-US" sz="3600" dirty="0"/>
              <a:t> </a:t>
            </a:r>
            <a:r>
              <a:rPr lang="ru-RU" sz="3600" dirty="0"/>
              <a:t>количество </a:t>
            </a:r>
            <a:r>
              <a:rPr lang="ru-RU" sz="3600" dirty="0" err="1"/>
              <a:t>высокоэстетичных</a:t>
            </a:r>
            <a:r>
              <a:rPr lang="ru-RU" sz="3600" dirty="0"/>
              <a:t> конструкций. </a:t>
            </a:r>
          </a:p>
          <a:p>
            <a:pPr marL="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020356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2C6D22-80F2-40B5-B428-84F608473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06333"/>
            <a:ext cx="8911687" cy="128089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ru-RU" b="1" dirty="0" err="1">
                <a:solidFill>
                  <a:srgbClr val="FF0000"/>
                </a:solidFill>
              </a:rPr>
              <a:t>уществуют</a:t>
            </a:r>
            <a:r>
              <a:rPr lang="ru-RU" b="1" dirty="0">
                <a:solidFill>
                  <a:srgbClr val="FF0000"/>
                </a:solidFill>
              </a:rPr>
              <a:t> традиционные для методики литья недостатки: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4D5AF3-1C44-48DC-A343-0D1B15656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787236"/>
            <a:ext cx="9422679" cy="5070764"/>
          </a:xfrm>
        </p:spPr>
        <p:txBody>
          <a:bodyPr>
            <a:normAutofit/>
          </a:bodyPr>
          <a:lstStyle/>
          <a:p>
            <a:r>
              <a:rPr lang="ru-RU" sz="3200" dirty="0"/>
              <a:t>возможность недоливов, образование внутренних пор, </a:t>
            </a:r>
            <a:endParaRPr lang="en-US" sz="3200" dirty="0"/>
          </a:p>
          <a:p>
            <a:r>
              <a:rPr lang="ru-RU" sz="3200" dirty="0"/>
              <a:t>отсутствие гарантии качества металла. </a:t>
            </a:r>
            <a:endParaRPr lang="en-US" sz="3200" dirty="0"/>
          </a:p>
          <a:p>
            <a:pPr marL="0" indent="0">
              <a:buNone/>
            </a:pPr>
            <a:r>
              <a:rPr lang="ru-RU" sz="3200" dirty="0"/>
              <a:t>С точки зрения сохранности мягких тканей, окружающих имплантат, возможности удаления остатков цемента и из гигиенических соображений плечо </a:t>
            </a:r>
            <a:r>
              <a:rPr lang="ru-RU" sz="3200" dirty="0" err="1"/>
              <a:t>абатмента</a:t>
            </a:r>
            <a:r>
              <a:rPr lang="ru-RU" sz="3200" dirty="0"/>
              <a:t> не должно располагаться ниже уровня маргинальной десны. </a:t>
            </a:r>
          </a:p>
        </p:txBody>
      </p:sp>
    </p:spTree>
    <p:extLst>
      <p:ext uri="{BB962C8B-B14F-4D97-AF65-F5344CB8AC3E}">
        <p14:creationId xmlns:p14="http://schemas.microsoft.com/office/powerpoint/2010/main" val="27970919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B333C7B-0D93-4200-882C-83C9684F8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9290" y="893618"/>
            <a:ext cx="8844539" cy="50799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Если речь идёт об </a:t>
            </a:r>
            <a:r>
              <a:rPr lang="ru-RU" sz="3600" b="1" dirty="0">
                <a:solidFill>
                  <a:srgbClr val="FF0000"/>
                </a:solidFill>
              </a:rPr>
              <a:t>имплантации в области фронтальных зубов</a:t>
            </a:r>
            <a:r>
              <a:rPr lang="ru-RU" sz="3600" dirty="0"/>
              <a:t>, уровень плеча диктуют эстетические соображения. При прозрачной истончённой слизистой оболочке край металлического </a:t>
            </a:r>
            <a:r>
              <a:rPr lang="ru-RU" sz="3600" dirty="0" err="1"/>
              <a:t>абатмента</a:t>
            </a:r>
            <a:r>
              <a:rPr lang="ru-RU" sz="3600" dirty="0"/>
              <a:t> может создавать серую тень в пришеечной области. </a:t>
            </a:r>
          </a:p>
        </p:txBody>
      </p:sp>
    </p:spTree>
    <p:extLst>
      <p:ext uri="{BB962C8B-B14F-4D97-AF65-F5344CB8AC3E}">
        <p14:creationId xmlns:p14="http://schemas.microsoft.com/office/powerpoint/2010/main" val="3726039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F28F0CE-74FD-4E37-BCDB-1151748B3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2062" y="1181100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В настоящее время техника моделирования и изготовления прецизионных деталей различного назначения с помощью CAD/CAM-технологий нашла широкое применение во всём мире, в том числе в стоматологии.</a:t>
            </a:r>
          </a:p>
        </p:txBody>
      </p:sp>
    </p:spTree>
    <p:extLst>
      <p:ext uri="{BB962C8B-B14F-4D97-AF65-F5344CB8AC3E}">
        <p14:creationId xmlns:p14="http://schemas.microsoft.com/office/powerpoint/2010/main" val="42852527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D06582A-0F26-4C2D-9117-FB8AC7052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8964" y="872836"/>
            <a:ext cx="9809018" cy="5985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 Кроме того, при изготовлении </a:t>
            </a:r>
            <a:r>
              <a:rPr lang="ru-RU" sz="3600" dirty="0" err="1"/>
              <a:t>безметалловых</a:t>
            </a:r>
            <a:r>
              <a:rPr lang="ru-RU" sz="3600" dirty="0"/>
              <a:t> конструкций, покрывающих имплантаты, логичнее использовать </a:t>
            </a:r>
            <a:r>
              <a:rPr lang="ru-RU" sz="3600" dirty="0" err="1"/>
              <a:t>безметалловые</a:t>
            </a:r>
            <a:r>
              <a:rPr lang="ru-RU" sz="3600" dirty="0"/>
              <a:t> </a:t>
            </a:r>
            <a:r>
              <a:rPr lang="ru-RU" sz="3600" dirty="0" err="1"/>
              <a:t>абатменты</a:t>
            </a:r>
            <a:r>
              <a:rPr lang="ru-RU" sz="3600" dirty="0"/>
              <a:t>, так как одним из условий обеспечения эстетики реставраций с опорой на имплантаты является гармоничное сочетание механических, биологических и эстетических свойств конструкционных материалов.</a:t>
            </a:r>
          </a:p>
        </p:txBody>
      </p:sp>
    </p:spTree>
    <p:extLst>
      <p:ext uri="{BB962C8B-B14F-4D97-AF65-F5344CB8AC3E}">
        <p14:creationId xmlns:p14="http://schemas.microsoft.com/office/powerpoint/2010/main" val="16806551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E273602-8EFA-4507-A64A-EA528DA2B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1473" y="540327"/>
            <a:ext cx="9073139" cy="5370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В настоящее время производители систем имплантации предлагают </a:t>
            </a:r>
            <a:r>
              <a:rPr lang="ru-RU" sz="3600" b="1" dirty="0" err="1"/>
              <a:t>абатменты</a:t>
            </a:r>
            <a:r>
              <a:rPr lang="ru-RU" sz="3600" b="1" dirty="0"/>
              <a:t> из оксида </a:t>
            </a:r>
            <a:r>
              <a:rPr lang="ru-RU" sz="3600" dirty="0"/>
              <a:t>циркония в виде стандартной заготовки в комплекте с крепёжным винтом. </a:t>
            </a:r>
            <a:r>
              <a:rPr lang="ru-RU" sz="3600" dirty="0" err="1"/>
              <a:t>Абатменты</a:t>
            </a:r>
            <a:r>
              <a:rPr lang="ru-RU" sz="3600" dirty="0"/>
              <a:t> корректирует техник. Возможна разметка </a:t>
            </a:r>
            <a:r>
              <a:rPr lang="ru-RU" sz="3600" dirty="0" err="1"/>
              <a:t>абатмента</a:t>
            </a:r>
            <a:r>
              <a:rPr lang="ru-RU" sz="3600" dirty="0"/>
              <a:t> и его шлифовка алмазными или карборундовыми инструментами.</a:t>
            </a:r>
          </a:p>
        </p:txBody>
      </p:sp>
    </p:spTree>
    <p:extLst>
      <p:ext uri="{BB962C8B-B14F-4D97-AF65-F5344CB8AC3E}">
        <p14:creationId xmlns:p14="http://schemas.microsoft.com/office/powerpoint/2010/main" val="40944705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2D108F7-EAD0-4A5A-82E8-1982379FF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1927" y="415636"/>
            <a:ext cx="9592685" cy="5985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i="1" dirty="0"/>
              <a:t>С расширением функций программного обеспечения CAD/CAM-систем </a:t>
            </a:r>
            <a:r>
              <a:rPr lang="ru-RU" sz="3200" dirty="0"/>
              <a:t>становится возможным изготавливать с их помощью не только </a:t>
            </a:r>
            <a:r>
              <a:rPr lang="ru-RU" sz="3200" dirty="0" err="1"/>
              <a:t>супраконструкции</a:t>
            </a:r>
            <a:r>
              <a:rPr lang="ru-RU" sz="3200" dirty="0"/>
              <a:t> на имплантатах, но и сами </a:t>
            </a:r>
            <a:r>
              <a:rPr lang="ru-RU" sz="3200" dirty="0" err="1"/>
              <a:t>абатменты</a:t>
            </a:r>
            <a:r>
              <a:rPr lang="ru-RU" sz="3200" dirty="0"/>
              <a:t>. Преимущество методики заключается в возможности виртуальной моделировки формы </a:t>
            </a:r>
            <a:r>
              <a:rPr lang="ru-RU" sz="3200" dirty="0" err="1"/>
              <a:t>абатмента</a:t>
            </a:r>
            <a:r>
              <a:rPr lang="ru-RU" sz="3200" dirty="0"/>
              <a:t> с учётом особенностей рельефа слизистой оболочки и других эстетических и функциональных требований.</a:t>
            </a:r>
          </a:p>
        </p:txBody>
      </p:sp>
    </p:spTree>
    <p:extLst>
      <p:ext uri="{BB962C8B-B14F-4D97-AF65-F5344CB8AC3E}">
        <p14:creationId xmlns:p14="http://schemas.microsoft.com/office/powerpoint/2010/main" val="36357011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27B9D84-B1B7-4DD6-97A2-92ECB4D2D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4600" y="581891"/>
            <a:ext cx="8990012" cy="532933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200" dirty="0"/>
              <a:t>В настоящее время наблюдается </a:t>
            </a: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тенденция к объединению усилий производителей имплантационных и CAD/CAM-систем. </a:t>
            </a:r>
            <a:r>
              <a:rPr lang="ru-RU" sz="3200" dirty="0"/>
              <a:t>Примером является сотрудничество фирм </a:t>
            </a:r>
            <a:r>
              <a:rPr lang="ru-RU" sz="3200" dirty="0" err="1"/>
              <a:t>Straumann</a:t>
            </a:r>
            <a:r>
              <a:rPr lang="ru-RU" sz="3200" dirty="0"/>
              <a:t> и </a:t>
            </a:r>
            <a:r>
              <a:rPr lang="ru-RU" sz="3200" dirty="0" err="1"/>
              <a:t>Sirona</a:t>
            </a:r>
            <a:r>
              <a:rPr lang="ru-RU" sz="3200" dirty="0"/>
              <a:t>, которое вылилось в совместный проект «CARES» (</a:t>
            </a:r>
            <a:r>
              <a:rPr lang="ru-RU" sz="3200" dirty="0" err="1"/>
              <a:t>Computer</a:t>
            </a:r>
            <a:r>
              <a:rPr lang="ru-RU" sz="3200" dirty="0"/>
              <a:t> </a:t>
            </a:r>
            <a:r>
              <a:rPr lang="ru-RU" sz="3200" dirty="0" err="1"/>
              <a:t>Aided</a:t>
            </a:r>
            <a:r>
              <a:rPr lang="ru-RU" sz="3200" dirty="0"/>
              <a:t> </a:t>
            </a:r>
            <a:r>
              <a:rPr lang="ru-RU" sz="3200" dirty="0" err="1"/>
              <a:t>Restoration</a:t>
            </a:r>
            <a:r>
              <a:rPr lang="ru-RU" sz="3200" dirty="0"/>
              <a:t> </a:t>
            </a:r>
            <a:r>
              <a:rPr lang="ru-RU" sz="3200" dirty="0" err="1"/>
              <a:t>Service</a:t>
            </a:r>
            <a:r>
              <a:rPr lang="ru-RU" sz="3200" dirty="0"/>
              <a:t>), и фирм </a:t>
            </a:r>
            <a:r>
              <a:rPr lang="ru-RU" sz="3200" dirty="0" err="1"/>
              <a:t>Astra-Tech</a:t>
            </a:r>
            <a:r>
              <a:rPr lang="ru-RU" sz="3200" dirty="0"/>
              <a:t> и </a:t>
            </a:r>
            <a:r>
              <a:rPr lang="ru-RU" sz="3200" dirty="0" err="1"/>
              <a:t>Atlantis</a:t>
            </a:r>
            <a:r>
              <a:rPr lang="ru-RU" sz="3200" dirty="0"/>
              <a:t>, также заявляющих о совместном изготовлении </a:t>
            </a:r>
            <a:r>
              <a:rPr lang="ru-RU" sz="3200" dirty="0" err="1"/>
              <a:t>абатментов</a:t>
            </a:r>
            <a:r>
              <a:rPr lang="ru-RU" sz="3200" dirty="0"/>
              <a:t> не только из оксида циркония, но и из титана, как в системе «</a:t>
            </a:r>
            <a:r>
              <a:rPr lang="ru-RU" sz="3200" dirty="0" err="1"/>
              <a:t>Procera</a:t>
            </a:r>
            <a:r>
              <a:rPr lang="ru-RU" sz="3200" dirty="0"/>
              <a:t>» и других.</a:t>
            </a:r>
          </a:p>
        </p:txBody>
      </p:sp>
    </p:spTree>
    <p:extLst>
      <p:ext uri="{BB962C8B-B14F-4D97-AF65-F5344CB8AC3E}">
        <p14:creationId xmlns:p14="http://schemas.microsoft.com/office/powerpoint/2010/main" val="41111633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CD18B41-B57E-4CA7-AAAF-DA5188A66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9291" y="270164"/>
            <a:ext cx="8865321" cy="56410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Условно существуют две методики автоматизированного изготовления </a:t>
            </a:r>
            <a:r>
              <a:rPr lang="ru-RU" sz="3600" dirty="0" err="1"/>
              <a:t>абатментов</a:t>
            </a:r>
            <a:r>
              <a:rPr lang="ru-RU" sz="3600" dirty="0"/>
              <a:t> из оксида циркония:</a:t>
            </a:r>
          </a:p>
          <a:p>
            <a:r>
              <a:rPr lang="ru-RU" sz="3600" dirty="0"/>
              <a:t>CAD/CAM-изготовление, включающее виртуальное моделирование конструкции;</a:t>
            </a:r>
          </a:p>
          <a:p>
            <a:r>
              <a:rPr lang="ru-RU" sz="3600" dirty="0"/>
              <a:t>CAM-изготовление, копирующее восковую или пластмассовую заготовку, выполненную техником.</a:t>
            </a:r>
          </a:p>
        </p:txBody>
      </p:sp>
    </p:spTree>
    <p:extLst>
      <p:ext uri="{BB962C8B-B14F-4D97-AF65-F5344CB8AC3E}">
        <p14:creationId xmlns:p14="http://schemas.microsoft.com/office/powerpoint/2010/main" val="15725452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EA3389-DA38-4E84-BB28-EDF0AB576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929" y="306333"/>
            <a:ext cx="9862848" cy="128089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На примере системы «CARES» рассмотрим первый вариант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37F9B1-953C-4EC4-88B7-2B24F61B4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0854" y="1787235"/>
            <a:ext cx="9093923" cy="47644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/>
              <a:t>Необходимые средства: система «</a:t>
            </a:r>
            <a:r>
              <a:rPr lang="ru-RU" sz="3200" dirty="0" err="1"/>
              <a:t>Sirona</a:t>
            </a:r>
            <a:r>
              <a:rPr lang="ru-RU" sz="3200" dirty="0"/>
              <a:t> </a:t>
            </a:r>
            <a:r>
              <a:rPr lang="ru-RU" sz="3200" dirty="0" err="1"/>
              <a:t>inLab</a:t>
            </a:r>
            <a:r>
              <a:rPr lang="ru-RU" sz="3200" dirty="0"/>
              <a:t>», стационарный сканнер «</a:t>
            </a:r>
            <a:r>
              <a:rPr lang="ru-RU" sz="3200" dirty="0" err="1"/>
              <a:t>inEos</a:t>
            </a:r>
            <a:r>
              <a:rPr lang="ru-RU" sz="3200" dirty="0"/>
              <a:t>», специальные заготовки </a:t>
            </a:r>
            <a:r>
              <a:rPr lang="ru-RU" sz="3200" dirty="0" err="1"/>
              <a:t>абатментов</a:t>
            </a:r>
            <a:r>
              <a:rPr lang="ru-RU" sz="3200" dirty="0"/>
              <a:t> для сканирования, по диаметру соответствующие имплантату. Оптимальным считается вариант использования временного </a:t>
            </a:r>
            <a:r>
              <a:rPr lang="ru-RU" sz="3200" dirty="0" err="1"/>
              <a:t>абатмента</a:t>
            </a:r>
            <a:r>
              <a:rPr lang="ru-RU" sz="3200" dirty="0"/>
              <a:t> с временной реставрацией для предварительного формирования мягких тканей.</a:t>
            </a:r>
          </a:p>
        </p:txBody>
      </p:sp>
    </p:spTree>
    <p:extLst>
      <p:ext uri="{BB962C8B-B14F-4D97-AF65-F5344CB8AC3E}">
        <p14:creationId xmlns:p14="http://schemas.microsoft.com/office/powerpoint/2010/main" val="21840423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2C41045-9E94-47AA-82AC-7EB7B9AA2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9909" y="602673"/>
            <a:ext cx="9114703" cy="53085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dirty="0"/>
              <a:t>После получения оттиска и получения мастер-модели изготавливают ещё одну модель из скан-гипса с установленным скан-</a:t>
            </a:r>
            <a:r>
              <a:rPr lang="ru-RU" sz="3600" dirty="0" err="1"/>
              <a:t>абатментом</a:t>
            </a:r>
            <a:r>
              <a:rPr lang="ru-RU" sz="3600" dirty="0"/>
              <a:t>. Проводят сканирование </a:t>
            </a:r>
            <a:r>
              <a:rPr lang="ru-RU" sz="3600" dirty="0" err="1"/>
              <a:t>абатмента</a:t>
            </a:r>
            <a:r>
              <a:rPr lang="ru-RU" sz="3600" dirty="0"/>
              <a:t>, что называется, </a:t>
            </a:r>
            <a:r>
              <a:rPr lang="ru-RU" sz="3600" i="1" dirty="0" err="1"/>
              <a:t>in</a:t>
            </a:r>
            <a:r>
              <a:rPr lang="ru-RU" sz="3600" i="1" dirty="0"/>
              <a:t> </a:t>
            </a:r>
            <a:r>
              <a:rPr lang="ru-RU" sz="3600" i="1" dirty="0" err="1"/>
              <a:t>situ</a:t>
            </a:r>
            <a:r>
              <a:rPr lang="ru-RU" sz="3600" i="1" dirty="0"/>
              <a:t>, </a:t>
            </a:r>
            <a:r>
              <a:rPr lang="ru-RU" sz="3600" dirty="0"/>
              <a:t>либо в «</a:t>
            </a:r>
            <a:r>
              <a:rPr lang="ru-RU" sz="3600" dirty="0" err="1"/>
              <a:t>inEos</a:t>
            </a:r>
            <a:r>
              <a:rPr lang="ru-RU" sz="3600" dirty="0"/>
              <a:t>», либо при помощи лазерного сканнера системы «</a:t>
            </a:r>
            <a:r>
              <a:rPr lang="ru-RU" sz="3600" dirty="0" err="1"/>
              <a:t>inLab</a:t>
            </a:r>
            <a:r>
              <a:rPr lang="ru-RU" sz="3600" dirty="0"/>
              <a:t>». Возможно также сканирование в полости рта </a:t>
            </a:r>
            <a:r>
              <a:rPr lang="ru-RU" sz="3600" dirty="0" err="1"/>
              <a:t>внутриротовой</a:t>
            </a:r>
            <a:r>
              <a:rPr lang="ru-RU" sz="3600" dirty="0"/>
              <a:t> SD-камерой.</a:t>
            </a:r>
          </a:p>
        </p:txBody>
      </p:sp>
    </p:spTree>
    <p:extLst>
      <p:ext uri="{BB962C8B-B14F-4D97-AF65-F5344CB8AC3E}">
        <p14:creationId xmlns:p14="http://schemas.microsoft.com/office/powerpoint/2010/main" val="15919030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546B5D1-525E-43BC-9DDD-5B6C99009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1636" y="727364"/>
            <a:ext cx="8802976" cy="51838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Затем процедура напоминает моделировку </a:t>
            </a:r>
            <a:r>
              <a:rPr lang="ru-RU" sz="3600" dirty="0" err="1"/>
              <a:t>мостовид-ного</a:t>
            </a:r>
            <a:r>
              <a:rPr lang="ru-RU" sz="3600" dirty="0"/>
              <a:t> протеза. Очерчивают периметр </a:t>
            </a:r>
            <a:r>
              <a:rPr lang="ru-RU" sz="3600" dirty="0" err="1"/>
              <a:t>абатмента</a:t>
            </a:r>
            <a:r>
              <a:rPr lang="ru-RU" sz="3600" dirty="0"/>
              <a:t> и проводят дальнейшее моделирование. Для этого необходима программа моделировки </a:t>
            </a:r>
            <a:r>
              <a:rPr lang="ru-RU" sz="3600" dirty="0" err="1"/>
              <a:t>абатментов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03972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6C563C7-8F75-42B1-99A9-250DCE776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4600" y="893618"/>
            <a:ext cx="8990012" cy="5017604"/>
          </a:xfrm>
        </p:spPr>
        <p:txBody>
          <a:bodyPr>
            <a:normAutofit/>
          </a:bodyPr>
          <a:lstStyle/>
          <a:p>
            <a:r>
              <a:rPr lang="ru-RU" sz="3600" dirty="0"/>
              <a:t>Оптимальным вариантом является использование в процессе моделировки силиконового индекса или временной конструкции.</a:t>
            </a:r>
          </a:p>
          <a:p>
            <a:r>
              <a:rPr lang="ru-RU" sz="3600" dirty="0"/>
              <a:t>Необходимо следить, чтобы толщина покрывающей имплантат реставрации была равномерной.</a:t>
            </a:r>
          </a:p>
          <a:p>
            <a:pPr marL="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955941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3074043-CC0F-4185-A520-E705C63A6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3818" y="498764"/>
            <a:ext cx="9010794" cy="54124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На примере системы «</a:t>
            </a:r>
            <a:r>
              <a:rPr lang="ru-RU" sz="3200" dirty="0" err="1"/>
              <a:t>Procera</a:t>
            </a:r>
            <a:r>
              <a:rPr lang="ru-RU" sz="3200" dirty="0"/>
              <a:t>» можно продемонстрировать CAD-изготовление </a:t>
            </a:r>
            <a:r>
              <a:rPr lang="ru-RU" sz="3200" dirty="0" err="1"/>
              <a:t>абатментов</a:t>
            </a:r>
            <a:r>
              <a:rPr lang="ru-RU" sz="3200" dirty="0"/>
              <a:t>. Первая часть процедуры похожа на изготовление индивидуально отливаемых </a:t>
            </a:r>
            <a:r>
              <a:rPr lang="ru-RU" sz="3200" dirty="0" err="1"/>
              <a:t>абатментов</a:t>
            </a:r>
            <a:r>
              <a:rPr lang="ru-RU" sz="3200" dirty="0"/>
              <a:t>. Имеются заготовки </a:t>
            </a:r>
            <a:r>
              <a:rPr lang="ru-RU" sz="3200" dirty="0" err="1"/>
              <a:t>абатментов</a:t>
            </a:r>
            <a:r>
              <a:rPr lang="ru-RU" sz="3200" dirty="0"/>
              <a:t>, соответствующие имплантатам, которые индивидуализируются в зуботехнической лаборатории. После этого производится их сканирование.</a:t>
            </a:r>
          </a:p>
        </p:txBody>
      </p:sp>
    </p:spTree>
    <p:extLst>
      <p:ext uri="{BB962C8B-B14F-4D97-AF65-F5344CB8AC3E}">
        <p14:creationId xmlns:p14="http://schemas.microsoft.com/office/powerpoint/2010/main" val="693056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7957D8F-D092-4EC6-83BF-F098E52FF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250" y="1066800"/>
            <a:ext cx="9351962" cy="30861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dirty="0"/>
              <a:t>Аббревиатура:</a:t>
            </a:r>
          </a:p>
          <a:p>
            <a:pPr marL="0" indent="0">
              <a:buNone/>
            </a:pPr>
            <a:r>
              <a:rPr lang="ru-RU" sz="3600" b="1" dirty="0"/>
              <a:t>CAD - </a:t>
            </a:r>
            <a:r>
              <a:rPr lang="ru-RU" sz="3600" dirty="0"/>
              <a:t>означает компьютерное моделирование, </a:t>
            </a:r>
          </a:p>
          <a:p>
            <a:pPr marL="0" indent="0">
              <a:buNone/>
            </a:pPr>
            <a:r>
              <a:rPr lang="ru-RU" sz="3600" b="1" dirty="0"/>
              <a:t>CAM </a:t>
            </a:r>
            <a:r>
              <a:rPr lang="ru-RU" sz="3600" dirty="0"/>
              <a:t>- компьютерное изготовление протезов.</a:t>
            </a:r>
          </a:p>
        </p:txBody>
      </p:sp>
    </p:spTree>
    <p:extLst>
      <p:ext uri="{BB962C8B-B14F-4D97-AF65-F5344CB8AC3E}">
        <p14:creationId xmlns:p14="http://schemas.microsoft.com/office/powerpoint/2010/main" val="171915989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54FCE10-F7F9-4EA6-9194-0484C3D26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6164" y="789709"/>
            <a:ext cx="8948448" cy="51215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В системе «</a:t>
            </a:r>
            <a:r>
              <a:rPr lang="ru-RU" sz="3600" dirty="0" err="1"/>
              <a:t>Procera</a:t>
            </a:r>
            <a:r>
              <a:rPr lang="ru-RU" sz="3600" dirty="0"/>
              <a:t>» сканер тактильный. После преобразования полученной информации и воспроизведения индивидуальной модели </a:t>
            </a:r>
            <a:r>
              <a:rPr lang="ru-RU" sz="3600" dirty="0" err="1"/>
              <a:t>абатмента</a:t>
            </a:r>
            <a:r>
              <a:rPr lang="ru-RU" sz="3600" dirty="0"/>
              <a:t> на экране он устанавливается в виртуальный цилиндр для соотнесения с блоком, из которого будет шлифоваться готовый </a:t>
            </a:r>
            <a:r>
              <a:rPr lang="ru-RU" sz="3600" dirty="0" err="1"/>
              <a:t>абатмент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628492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6914633-3640-4FD3-B8AE-2BEC52638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2091" y="519545"/>
            <a:ext cx="9322521" cy="539167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600" dirty="0"/>
              <a:t>Материалом, способным заменить титан для изготовления </a:t>
            </a:r>
            <a:r>
              <a:rPr lang="ru-RU" sz="3600" dirty="0" err="1"/>
              <a:t>абатментов</a:t>
            </a:r>
            <a:r>
              <a:rPr lang="ru-RU" sz="3600" dirty="0"/>
              <a:t>, является оксид циркония, стабилизированный оксидом иттрия. Особые свойства этого материала заключаются в способности блокировать трещины, появляющиеся при нагрузке. Это возможно благодаря способности оксида циркония находиться одновременно в четырёх фазовых состояниях, разных по объёму.</a:t>
            </a:r>
          </a:p>
        </p:txBody>
      </p:sp>
    </p:spTree>
    <p:extLst>
      <p:ext uri="{BB962C8B-B14F-4D97-AF65-F5344CB8AC3E}">
        <p14:creationId xmlns:p14="http://schemas.microsoft.com/office/powerpoint/2010/main" val="403455750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E304F46-CAD7-418A-9168-1E45F2DE6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8963" y="553617"/>
            <a:ext cx="9592685" cy="57507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dirty="0"/>
              <a:t>Находящийся в менее объёмной тетрагональной фазе оксид циркония при нагрузке на конце трещины переходит в более объёмную моноклинальную фазу. Этот фазовый переход создаёт эффект сжатия, что предотвращает распространение трещины. Тетрагональная фаза диоксида циркония поддерживается оксидом иттрия (один из элементов группы лантаноидов).</a:t>
            </a:r>
          </a:p>
          <a:p>
            <a:pPr marL="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5485200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0359F7A-496B-458E-8CA9-0BC490B83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9290" y="498764"/>
            <a:ext cx="8865321" cy="54124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Свойства иттрий-стабилизированного оксида циркония характеризуются уникальным сочетанием низкого модуля упругости, низкой </a:t>
            </a:r>
            <a:r>
              <a:rPr lang="ru-RU" sz="3600" dirty="0" err="1"/>
              <a:t>истираемости</a:t>
            </a:r>
            <a:r>
              <a:rPr lang="ru-RU" sz="3600" dirty="0"/>
              <a:t>, высокой прочности на изгиб (по разным данным от 900 до 1200 МПа). </a:t>
            </a:r>
          </a:p>
        </p:txBody>
      </p:sp>
    </p:spTree>
    <p:extLst>
      <p:ext uri="{BB962C8B-B14F-4D97-AF65-F5344CB8AC3E}">
        <p14:creationId xmlns:p14="http://schemas.microsoft.com/office/powerpoint/2010/main" val="109188524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80E6AB2-3AD1-4568-B17B-37AC5B10C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4600" y="394855"/>
            <a:ext cx="8990012" cy="55163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Разница в абсолютных цифрах зависит от способа производства, уровня проведённых исследований и, зачастую, от честности производителя. В связи с этим материал рекомендован для изготовления конструкций, требующих повышенной прочности: каркасов мостовидных протезов большой протяжённости, замковых конструкций, </a:t>
            </a:r>
            <a:r>
              <a:rPr lang="ru-RU" sz="3200" dirty="0" err="1"/>
              <a:t>абатментов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035714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75B8246-9AE3-4A1D-9DBE-98B391177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6164" y="685800"/>
            <a:ext cx="8948448" cy="52254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 Кроме того, в ряде исследований доказано, что адгезия микроорганизмов к оксиду циркония слабая, особенно в области шейки зуба.</a:t>
            </a:r>
          </a:p>
        </p:txBody>
      </p:sp>
    </p:spTree>
    <p:extLst>
      <p:ext uri="{BB962C8B-B14F-4D97-AF65-F5344CB8AC3E}">
        <p14:creationId xmlns:p14="http://schemas.microsoft.com/office/powerpoint/2010/main" val="130962124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6ED2BC9-8700-4548-A794-BA03C7342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3818" y="353291"/>
            <a:ext cx="9144000" cy="61929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/>
              <a:t>Блоки для фрезерования в CAD/CAM- и CAM-системах изготавливают методами CIP (</a:t>
            </a:r>
            <a:r>
              <a:rPr lang="ru-RU" sz="3200" dirty="0" err="1"/>
              <a:t>cold</a:t>
            </a:r>
            <a:r>
              <a:rPr lang="ru-RU" sz="3200" dirty="0"/>
              <a:t> </a:t>
            </a:r>
            <a:r>
              <a:rPr lang="ru-RU" sz="3200" dirty="0" err="1"/>
              <a:t>isostatic</a:t>
            </a:r>
            <a:r>
              <a:rPr lang="ru-RU" sz="3200" dirty="0"/>
              <a:t> </a:t>
            </a:r>
            <a:r>
              <a:rPr lang="ru-RU" sz="3200" dirty="0" err="1"/>
              <a:t>pressed</a:t>
            </a:r>
            <a:r>
              <a:rPr lang="ru-RU" sz="3200" dirty="0"/>
              <a:t>) и HIP (</a:t>
            </a:r>
            <a:r>
              <a:rPr lang="ru-RU" sz="3200" dirty="0" err="1"/>
              <a:t>hot</a:t>
            </a:r>
            <a:r>
              <a:rPr lang="ru-RU" sz="3200" dirty="0"/>
              <a:t> </a:t>
            </a:r>
            <a:r>
              <a:rPr lang="ru-RU" sz="3200" dirty="0" err="1"/>
              <a:t>isostatic</a:t>
            </a:r>
            <a:r>
              <a:rPr lang="ru-RU" sz="3200" dirty="0"/>
              <a:t> </a:t>
            </a:r>
            <a:r>
              <a:rPr lang="ru-RU" sz="3200" dirty="0" err="1"/>
              <a:t>pressed</a:t>
            </a:r>
            <a:r>
              <a:rPr lang="ru-RU" sz="3200" dirty="0"/>
              <a:t>), т.е. холодного и горячего прессования под давлением. При этом частицы циркония находятся в виде взвеси в жидкости, что обеспечивает равномерное распределение давления. Качество сертифицированных блоков соответствует высочайшим стандартам, а метод холодного фрезерования предполагает максимальное сохранение исходных свойств материала.</a:t>
            </a:r>
          </a:p>
        </p:txBody>
      </p:sp>
    </p:spTree>
    <p:extLst>
      <p:ext uri="{BB962C8B-B14F-4D97-AF65-F5344CB8AC3E}">
        <p14:creationId xmlns:p14="http://schemas.microsoft.com/office/powerpoint/2010/main" val="43215171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8394D8C-5438-474A-B1FC-FEEF8C345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0527" y="498764"/>
            <a:ext cx="9364085" cy="54124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i="1" dirty="0">
                <a:solidFill>
                  <a:srgbClr val="FF0000"/>
                </a:solidFill>
              </a:rPr>
              <a:t>Для использования в CAD/CAM-системах </a:t>
            </a:r>
            <a:r>
              <a:rPr lang="ru-RU" sz="3200" dirty="0"/>
              <a:t>представлены предварительно полностью спечённые блоки иттрий-стабилизированного оксида циркония. Прочность полностью спечённых по HIP-технологии блоков выше, и именно они рекомендованы в качестве достойной альтернативы титану для повышения эстетичности конструкций на имплантатах в области фронтальных зубов.</a:t>
            </a:r>
          </a:p>
        </p:txBody>
      </p:sp>
    </p:spTree>
    <p:extLst>
      <p:ext uri="{BB962C8B-B14F-4D97-AF65-F5344CB8AC3E}">
        <p14:creationId xmlns:p14="http://schemas.microsoft.com/office/powerpoint/2010/main" val="184930721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643DF35-1CE2-4537-A2F4-A50B585F2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1473" y="561109"/>
            <a:ext cx="9073139" cy="5350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Все возможности различных CAD/CAM-систем постоянно меняются и совершенствуются, расширяются показания к их применению, меняются конструкционные материалы, методики изготовления конструкций протезов.</a:t>
            </a:r>
          </a:p>
        </p:txBody>
      </p:sp>
    </p:spTree>
    <p:extLst>
      <p:ext uri="{BB962C8B-B14F-4D97-AF65-F5344CB8AC3E}">
        <p14:creationId xmlns:p14="http://schemas.microsoft.com/office/powerpoint/2010/main" val="360681575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65A1C81-5AAB-4331-98B8-DBC4EF611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4436" y="415636"/>
            <a:ext cx="9260176" cy="54955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Именно поэтому каждому врачу-стоматологу, занимающемуся изготовлением зубных протезов с использованием CAD/CAM-систем, необходимо постоянно совершенствовать свои знания и навыки в этой области.</a:t>
            </a:r>
          </a:p>
        </p:txBody>
      </p:sp>
    </p:spTree>
    <p:extLst>
      <p:ext uri="{BB962C8B-B14F-4D97-AF65-F5344CB8AC3E}">
        <p14:creationId xmlns:p14="http://schemas.microsoft.com/office/powerpoint/2010/main" val="3832559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B11CD72-7085-4CDB-B7B6-048CAA11D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4100" y="704850"/>
            <a:ext cx="9180512" cy="5206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В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1970 году </a:t>
            </a:r>
            <a:r>
              <a:rPr lang="ru-RU" sz="3200" dirty="0"/>
              <a:t>зародилась идея автоматизированного изготовления стоматологических реставраций. На её воплощение ушло более 10 лет, и в 1983 году в Париже на Международном конгрессе стоматологов впервые была демонстративно изготовлена реставрация при помощи CAD/CAM-системы.</a:t>
            </a:r>
          </a:p>
        </p:txBody>
      </p:sp>
    </p:spTree>
    <p:extLst>
      <p:ext uri="{BB962C8B-B14F-4D97-AF65-F5344CB8AC3E}">
        <p14:creationId xmlns:p14="http://schemas.microsoft.com/office/powerpoint/2010/main" val="132517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56AE394-A98B-4E63-B9C9-F6F16F0A0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3150" y="323850"/>
            <a:ext cx="9371012" cy="5886450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ru-RU" sz="3200" dirty="0"/>
              <a:t>Пациенткой была мадам </a:t>
            </a:r>
            <a:r>
              <a:rPr lang="ru-RU" sz="3200" dirty="0" err="1"/>
              <a:t>Duret</a:t>
            </a:r>
            <a:r>
              <a:rPr lang="ru-RU" sz="3200" dirty="0"/>
              <a:t>, жена </a:t>
            </a:r>
            <a:r>
              <a:rPr lang="ru-RU" sz="3200" dirty="0" err="1"/>
              <a:t>Francis</a:t>
            </a:r>
            <a:r>
              <a:rPr lang="ru-RU" sz="3200" dirty="0"/>
              <a:t> </a:t>
            </a:r>
            <a:r>
              <a:rPr lang="ru-RU" sz="3200" dirty="0" err="1"/>
              <a:t>Duret</a:t>
            </a:r>
            <a:r>
              <a:rPr lang="ru-RU" sz="3200" dirty="0"/>
              <a:t> - разработчика фантастической по тем временам идеи применения компьютерного моделирования для изготовления конструкций в стоматологии.</a:t>
            </a:r>
          </a:p>
          <a:p>
            <a:pPr marL="0" indent="457200">
              <a:buNone/>
            </a:pPr>
            <a:r>
              <a:rPr lang="ru-RU" sz="3200" dirty="0"/>
              <a:t>Идея была осуществлена совместно с фирмой «</a:t>
            </a:r>
            <a:r>
              <a:rPr lang="ru-RU" sz="3200" dirty="0" err="1"/>
              <a:t>Henson</a:t>
            </a:r>
            <a:r>
              <a:rPr lang="ru-RU" sz="3200" dirty="0"/>
              <a:t> </a:t>
            </a:r>
            <a:r>
              <a:rPr lang="ru-RU" sz="3200" dirty="0" err="1"/>
              <a:t>International</a:t>
            </a:r>
            <a:r>
              <a:rPr lang="ru-RU" sz="3200" dirty="0"/>
              <a:t>». Так появилась </a:t>
            </a:r>
            <a:r>
              <a:rPr lang="ru-RU" sz="3200" b="1" dirty="0">
                <a:solidFill>
                  <a:srgbClr val="FF0000"/>
                </a:solidFill>
              </a:rPr>
              <a:t>система «</a:t>
            </a:r>
            <a:r>
              <a:rPr lang="ru-RU" sz="3200" b="1" dirty="0" err="1">
                <a:solidFill>
                  <a:srgbClr val="FF0000"/>
                </a:solidFill>
              </a:rPr>
              <a:t>Duret</a:t>
            </a:r>
            <a:r>
              <a:rPr lang="ru-RU" sz="3200" b="1" dirty="0">
                <a:solidFill>
                  <a:srgbClr val="FF0000"/>
                </a:solidFill>
              </a:rPr>
              <a:t>» для компьютерного моделирования и изготовления реставраций.</a:t>
            </a:r>
          </a:p>
        </p:txBody>
      </p:sp>
    </p:spTree>
    <p:extLst>
      <p:ext uri="{BB962C8B-B14F-4D97-AF65-F5344CB8AC3E}">
        <p14:creationId xmlns:p14="http://schemas.microsoft.com/office/powerpoint/2010/main" val="2930458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07F440E-481A-415E-BF2C-80FC8BC8E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6312" y="952500"/>
            <a:ext cx="9412288" cy="4591050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ru-RU" sz="3200" dirty="0"/>
              <a:t>Почти параллельно с этим разрабатывалась швейцарская система </a:t>
            </a:r>
            <a:r>
              <a:rPr lang="ru-RU" sz="3200" b="1" dirty="0"/>
              <a:t>«</a:t>
            </a:r>
            <a:r>
              <a:rPr lang="ru-RU" sz="3200" b="1" dirty="0" err="1"/>
              <a:t>Cerec</a:t>
            </a:r>
            <a:r>
              <a:rPr lang="ru-RU" sz="3200" b="1" dirty="0"/>
              <a:t>». </a:t>
            </a:r>
            <a:r>
              <a:rPr lang="ru-RU" sz="3200" dirty="0"/>
              <a:t>Разработчиками являются «</a:t>
            </a:r>
            <a:r>
              <a:rPr lang="ru-RU" sz="3200" dirty="0" err="1"/>
              <a:t>Verner</a:t>
            </a:r>
            <a:r>
              <a:rPr lang="ru-RU" sz="3200" dirty="0"/>
              <a:t> </a:t>
            </a:r>
            <a:r>
              <a:rPr lang="ru-RU" sz="3200" dirty="0" err="1"/>
              <a:t>Moermann</a:t>
            </a:r>
            <a:r>
              <a:rPr lang="ru-RU" sz="3200" dirty="0"/>
              <a:t>» и «</a:t>
            </a:r>
            <a:r>
              <a:rPr lang="ru-RU" sz="3200" dirty="0" err="1"/>
              <a:t>Marco</a:t>
            </a:r>
            <a:r>
              <a:rPr lang="ru-RU" sz="3200" dirty="0"/>
              <a:t> </a:t>
            </a:r>
            <a:r>
              <a:rPr lang="ru-RU" sz="3200" dirty="0" err="1"/>
              <a:t>Brandestini</a:t>
            </a:r>
            <a:r>
              <a:rPr lang="ru-RU" sz="3200" dirty="0"/>
              <a:t>».</a:t>
            </a:r>
          </a:p>
          <a:p>
            <a:pPr marL="0" indent="457200">
              <a:buNone/>
            </a:pPr>
            <a:r>
              <a:rPr lang="ru-RU" sz="3200" dirty="0"/>
              <a:t>Система </a:t>
            </a:r>
            <a:r>
              <a:rPr lang="ru-RU" sz="3200" b="1" dirty="0"/>
              <a:t>«</a:t>
            </a:r>
            <a:r>
              <a:rPr lang="ru-RU" sz="3200" b="1" dirty="0" err="1"/>
              <a:t>Duret</a:t>
            </a:r>
            <a:r>
              <a:rPr lang="ru-RU" sz="3200" b="1" dirty="0"/>
              <a:t>» </a:t>
            </a:r>
            <a:r>
              <a:rPr lang="ru-RU" sz="3200" dirty="0"/>
              <a:t>существует и сейчас, однако, к сожалению, ей не нашлось достойного места на стоматологическом рынке.</a:t>
            </a:r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74101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F150328-6904-430D-9C49-D4C6BBC44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7900" y="742950"/>
            <a:ext cx="9256712" cy="5168272"/>
          </a:xfrm>
        </p:spPr>
        <p:txBody>
          <a:bodyPr>
            <a:normAutofit fontScale="92500" lnSpcReduction="10000"/>
          </a:bodyPr>
          <a:lstStyle/>
          <a:p>
            <a:pPr marL="0" indent="457200">
              <a:buNone/>
            </a:pPr>
            <a:r>
              <a:rPr lang="ru-RU" sz="2800" dirty="0"/>
              <a:t>Так было положено начало эре CAD/CAM-технологий в стоматологии.</a:t>
            </a:r>
          </a:p>
          <a:p>
            <a:pPr marL="0" indent="457200">
              <a:buNone/>
            </a:pPr>
            <a:r>
              <a:rPr lang="ru-RU" sz="2800" dirty="0"/>
              <a:t>Некоторое время два направления, символизирующие инновационное развитие стоматологии, существовали параллельно, однако было очевидно, что рано или поздно, они </a:t>
            </a:r>
            <a:r>
              <a:rPr lang="ru-RU" sz="2800" b="1" dirty="0"/>
              <a:t>пересекутся. </a:t>
            </a:r>
          </a:p>
          <a:p>
            <a:pPr marL="0" indent="457200">
              <a:buNone/>
            </a:pPr>
            <a:r>
              <a:rPr lang="ru-RU" sz="2800" dirty="0"/>
              <a:t>Изготовление </a:t>
            </a:r>
            <a:r>
              <a:rPr lang="ru-RU" sz="2800" dirty="0" err="1"/>
              <a:t>супраконструкций</a:t>
            </a:r>
            <a:r>
              <a:rPr lang="ru-RU" sz="2800" dirty="0"/>
              <a:t> на имплантатах методом компьютерного фрезерования уже широко практикуется в клинике ортопедической стоматологии. </a:t>
            </a:r>
            <a:r>
              <a:rPr lang="ru-RU" sz="2800" i="1" dirty="0">
                <a:solidFill>
                  <a:srgbClr val="FF0000"/>
                </a:solidFill>
              </a:rPr>
              <a:t>Одиночные коронки и мостовидные протезы различной протяжённости производятся практически всеми CAD/ CAM-системами.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1909051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241</TotalTime>
  <Words>2579</Words>
  <Application>Microsoft Office PowerPoint</Application>
  <PresentationFormat>Широкоэкранный</PresentationFormat>
  <Paragraphs>108</Paragraphs>
  <Slides>59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59</vt:i4>
      </vt:variant>
    </vt:vector>
  </HeadingPairs>
  <TitlesOfParts>
    <vt:vector size="63" baseType="lpstr">
      <vt:lpstr>Arial</vt:lpstr>
      <vt:lpstr>Century Gothic</vt:lpstr>
      <vt:lpstr>Wingdings 3</vt:lpstr>
      <vt:lpstr>Легкий дым</vt:lpstr>
      <vt:lpstr>ИЗГОТОВЛЕНИЕ ЗУБНЫХ ПРОТЕЗОВ С ПОМОЩЬЮ CAD/CAM-ТЕХНОЛОГИЙ В ОРТОПЕДИЧЕСКОЙ СТОМАТОЛОГИИ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Этапы работы CAD/CAM-систем, которые необходимо использовать для изготовления зубных протезов с помощью данной технологии. </vt:lpstr>
      <vt:lpstr>ПОЛУЧЕНИЕ ОПТИЧЕСКОГО ОТТИСКА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Следующий этап изготовления CAD/CAM-реставраций - моделирование анатомической формы зуба. </vt:lpstr>
      <vt:lpstr>Презентация PowerPoint</vt:lpstr>
      <vt:lpstr>Презентация PowerPoint</vt:lpstr>
      <vt:lpstr>Презентация PowerPoint</vt:lpstr>
      <vt:lpstr>Фрезерование</vt:lpstr>
      <vt:lpstr>Презентация PowerPoint</vt:lpstr>
      <vt:lpstr>Лазерное спекание</vt:lpstr>
      <vt:lpstr>Презентация PowerPoint</vt:lpstr>
      <vt:lpstr>Материалы: </vt:lpstr>
      <vt:lpstr>Презентация PowerPoint</vt:lpstr>
      <vt:lpstr>CAD/CAM-реставрации при протезировании на имплантатах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Cуществуют традиционные для методики литья недостатки: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 примере системы «CARES» рассмотрим первый вариант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ИЗГОТОВЛЕНИЕ ЗУБНЫХ ПРОТЕЗОВ С ПОМОЩЬЮ CAD/CAM-ТЕХНОЛОГИЙ В ОРТОПЕДИЧЕСКОЙ СТОМАТОЛОГИИ</dc:title>
  <dc:creator>User</dc:creator>
  <cp:lastModifiedBy>User</cp:lastModifiedBy>
  <cp:revision>7</cp:revision>
  <dcterms:created xsi:type="dcterms:W3CDTF">2020-04-05T12:00:28Z</dcterms:created>
  <dcterms:modified xsi:type="dcterms:W3CDTF">2020-04-06T09:00:14Z</dcterms:modified>
</cp:coreProperties>
</file>